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55"/>
  </p:notesMasterIdLst>
  <p:sldIdLst>
    <p:sldId id="291" r:id="rId3"/>
    <p:sldId id="360" r:id="rId4"/>
    <p:sldId id="353" r:id="rId5"/>
    <p:sldId id="309" r:id="rId6"/>
    <p:sldId id="296" r:id="rId7"/>
    <p:sldId id="297" r:id="rId8"/>
    <p:sldId id="305" r:id="rId9"/>
    <p:sldId id="306" r:id="rId10"/>
    <p:sldId id="331" r:id="rId11"/>
    <p:sldId id="332" r:id="rId12"/>
    <p:sldId id="335" r:id="rId13"/>
    <p:sldId id="334" r:id="rId14"/>
    <p:sldId id="333" r:id="rId15"/>
    <p:sldId id="321" r:id="rId16"/>
    <p:sldId id="354" r:id="rId17"/>
    <p:sldId id="355" r:id="rId18"/>
    <p:sldId id="327" r:id="rId19"/>
    <p:sldId id="326" r:id="rId20"/>
    <p:sldId id="311" r:id="rId21"/>
    <p:sldId id="313" r:id="rId22"/>
    <p:sldId id="310" r:id="rId23"/>
    <p:sldId id="271" r:id="rId24"/>
    <p:sldId id="322" r:id="rId25"/>
    <p:sldId id="307" r:id="rId26"/>
    <p:sldId id="323" r:id="rId27"/>
    <p:sldId id="293" r:id="rId28"/>
    <p:sldId id="301" r:id="rId29"/>
    <p:sldId id="302" r:id="rId30"/>
    <p:sldId id="362" r:id="rId31"/>
    <p:sldId id="282" r:id="rId32"/>
    <p:sldId id="315" r:id="rId33"/>
    <p:sldId id="258" r:id="rId34"/>
    <p:sldId id="349" r:id="rId35"/>
    <p:sldId id="352" r:id="rId36"/>
    <p:sldId id="350" r:id="rId37"/>
    <p:sldId id="351" r:id="rId38"/>
    <p:sldId id="261" r:id="rId39"/>
    <p:sldId id="340" r:id="rId40"/>
    <p:sldId id="260" r:id="rId41"/>
    <p:sldId id="344" r:id="rId42"/>
    <p:sldId id="342" r:id="rId43"/>
    <p:sldId id="330" r:id="rId44"/>
    <p:sldId id="343" r:id="rId45"/>
    <p:sldId id="316" r:id="rId46"/>
    <p:sldId id="347" r:id="rId47"/>
    <p:sldId id="288" r:id="rId48"/>
    <p:sldId id="287" r:id="rId49"/>
    <p:sldId id="356" r:id="rId50"/>
    <p:sldId id="357" r:id="rId51"/>
    <p:sldId id="358" r:id="rId52"/>
    <p:sldId id="359" r:id="rId53"/>
    <p:sldId id="361" r:id="rId5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FF00"/>
    <a:srgbClr val="969696"/>
    <a:srgbClr val="339966"/>
    <a:srgbClr val="1BAF5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1" autoAdjust="0"/>
    <p:restoredTop sz="94660"/>
  </p:normalViewPr>
  <p:slideViewPr>
    <p:cSldViewPr>
      <p:cViewPr>
        <p:scale>
          <a:sx n="66" d="100"/>
          <a:sy n="66" d="100"/>
        </p:scale>
        <p:origin x="-2388" y="-9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1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913AA0-7CED-4627-993D-BB363A05F074}" type="datetimeFigureOut">
              <a:rPr lang="nl-NL" smtClean="0"/>
              <a:pPr/>
              <a:t>19-1-2014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2FE44A-4525-401C-B19C-B71E68C130F9}"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92AC0-23FB-4BC0-898C-52E910A8B242}" type="slidenum">
              <a:rPr lang="de-DE">
                <a:solidFill>
                  <a:prstClr val="black"/>
                </a:solidFill>
              </a:rPr>
              <a:pPr/>
              <a:t>5</a:t>
            </a:fld>
            <a:endParaRPr lang="de-DE">
              <a:solidFill>
                <a:prstClr val="black"/>
              </a:solidFill>
            </a:endParaRPr>
          </a:p>
        </p:txBody>
      </p:sp>
      <p:sp>
        <p:nvSpPr>
          <p:cNvPr id="190466" name="Rectangle 2"/>
          <p:cNvSpPr>
            <a:spLocks noGrp="1" noRot="1" noChangeAspect="1" noChangeArrowheads="1" noTextEdit="1"/>
          </p:cNvSpPr>
          <p:nvPr>
            <p:ph type="sldImg"/>
          </p:nvPr>
        </p:nvSpPr>
        <p:spPr>
          <a:xfrm>
            <a:off x="1143000" y="685800"/>
            <a:ext cx="4572000" cy="3429000"/>
          </a:xfrm>
          <a:ln/>
        </p:spPr>
      </p:sp>
      <p:sp>
        <p:nvSpPr>
          <p:cNvPr id="190467" name="Rectangle 3"/>
          <p:cNvSpPr>
            <a:spLocks noGrp="1" noChangeArrowheads="1"/>
          </p:cNvSpPr>
          <p:nvPr>
            <p:ph type="body" idx="1"/>
          </p:nvPr>
        </p:nvSpPr>
        <p:spPr/>
        <p:txBody>
          <a:bodyPr/>
          <a:lstStyle/>
          <a:p>
            <a:r>
              <a:rPr lang="nl-NL" dirty="0" smtClean="0"/>
              <a:t>In Duitsland ligt men op dit punt wat achter op Nederland. Pas in 2009 zijn de doelen van biodiversiteit in het bos officieel vastgelegd. En dat dan nog alleen door het meest ‘verlichte’</a:t>
            </a:r>
            <a:r>
              <a:rPr lang="nl-NL" baseline="0" dirty="0" smtClean="0"/>
              <a:t> deel van de Duitse boswereld: de </a:t>
            </a:r>
            <a:r>
              <a:rPr lang="de-DE" baseline="0" noProof="0" dirty="0" smtClean="0"/>
              <a:t>Arbeitsgemeinschaft Naturgemäsze Waldwirtschaft</a:t>
            </a:r>
            <a:r>
              <a:rPr lang="nl-NL" baseline="0" dirty="0" smtClean="0"/>
              <a:t>. </a:t>
            </a:r>
            <a:endParaRPr lang="nl-N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2F980-03A1-4C1D-8AE5-A088CD51D937}" type="slidenum">
              <a:rPr lang="de-DE">
                <a:solidFill>
                  <a:prstClr val="black"/>
                </a:solidFill>
              </a:rPr>
              <a:pPr/>
              <a:t>6</a:t>
            </a:fld>
            <a:endParaRPr lang="de-DE">
              <a:solidFill>
                <a:prstClr val="black"/>
              </a:solidFill>
            </a:endParaRPr>
          </a:p>
        </p:txBody>
      </p:sp>
      <p:sp>
        <p:nvSpPr>
          <p:cNvPr id="121858" name="Rectangle 2"/>
          <p:cNvSpPr>
            <a:spLocks noGrp="1" noRot="1" noChangeAspect="1" noChangeArrowheads="1" noTextEdit="1"/>
          </p:cNvSpPr>
          <p:nvPr>
            <p:ph type="sldImg"/>
          </p:nvPr>
        </p:nvSpPr>
        <p:spPr>
          <a:xfrm>
            <a:off x="1143000" y="685800"/>
            <a:ext cx="4572000" cy="3429000"/>
          </a:xfrm>
          <a:ln/>
        </p:spPr>
      </p:sp>
      <p:sp>
        <p:nvSpPr>
          <p:cNvPr id="121859" name="Rectangle 3"/>
          <p:cNvSpPr>
            <a:spLocks noGrp="1" noChangeArrowheads="1"/>
          </p:cNvSpPr>
          <p:nvPr>
            <p:ph type="body" idx="1"/>
          </p:nvPr>
        </p:nvSpPr>
        <p:spPr/>
        <p:txBody>
          <a:bodyPr/>
          <a:lstStyle/>
          <a:p>
            <a:r>
              <a:rPr lang="nl-NL" dirty="0" smtClean="0"/>
              <a:t>Een</a:t>
            </a:r>
            <a:r>
              <a:rPr lang="nl-NL" baseline="0" dirty="0" smtClean="0"/>
              <a:t> paar jaar gelden golden dergelijke plaatjes in Duitsland als licht pornografisch.</a:t>
            </a:r>
            <a:endParaRPr lang="nl-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D8787B8F-68F1-4DF5-81AC-04DB532C6E56}" type="slidenum">
              <a:rPr lang="nl-NL" smtClean="0"/>
              <a:pPr/>
              <a:t>25</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72041"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de-DE"/>
              <a:t>Titelmasterformat durch Klicken bearbeiten</a:t>
            </a:r>
          </a:p>
        </p:txBody>
      </p:sp>
      <p:sp>
        <p:nvSpPr>
          <p:cNvPr id="172042" name="Rectangle 10"/>
          <p:cNvSpPr>
            <a:spLocks noGrp="1" noChangeArrowheads="1"/>
          </p:cNvSpPr>
          <p:nvPr>
            <p:ph type="subTitle" sz="quarter" idx="1"/>
          </p:nvPr>
        </p:nvSpPr>
        <p:spPr>
          <a:xfrm>
            <a:off x="971550" y="3933825"/>
            <a:ext cx="6781800" cy="1752600"/>
          </a:xfrm>
        </p:spPr>
        <p:txBody>
          <a:bodyPr/>
          <a:lstStyle>
            <a:lvl1pPr marL="0" indent="0">
              <a:buFont typeface="Wingdings" pitchFamily="2" charset="2"/>
              <a:buNone/>
              <a:defRPr/>
            </a:lvl1pPr>
          </a:lstStyle>
          <a:p>
            <a:r>
              <a:rPr lang="de-DE"/>
              <a:t>Formatvorlage des Untertitelmasters durch Klicken bearbeiten</a:t>
            </a:r>
          </a:p>
        </p:txBody>
      </p:sp>
      <p:sp>
        <p:nvSpPr>
          <p:cNvPr id="172044" name="Rectangle 12"/>
          <p:cNvSpPr>
            <a:spLocks noGrp="1" noChangeArrowheads="1"/>
          </p:cNvSpPr>
          <p:nvPr>
            <p:ph type="ftr" sz="quarter" idx="3"/>
          </p:nvPr>
        </p:nvSpPr>
        <p:spPr>
          <a:xfrm>
            <a:off x="3276600" y="6165850"/>
            <a:ext cx="2895600" cy="476250"/>
          </a:xfrm>
        </p:spPr>
        <p:txBody>
          <a:bodyPr/>
          <a:lstStyle>
            <a:lvl1pPr>
              <a:defRPr/>
            </a:lvl1pPr>
          </a:lstStyle>
          <a:p>
            <a:r>
              <a:rPr lang="de-DE">
                <a:solidFill>
                  <a:srgbClr val="FFFFFF"/>
                </a:solidFill>
              </a:rPr>
              <a:t>Schmallenberg-Brabecke</a:t>
            </a:r>
          </a:p>
          <a:p>
            <a:r>
              <a:rPr lang="de-DE">
                <a:solidFill>
                  <a:srgbClr val="FFFFFF"/>
                </a:solidFill>
              </a:rPr>
              <a:t>27.-28. August 2010</a:t>
            </a:r>
          </a:p>
        </p:txBody>
      </p:sp>
      <p:sp>
        <p:nvSpPr>
          <p:cNvPr id="172045" name="Rectangle 13"/>
          <p:cNvSpPr>
            <a:spLocks noGrp="1" noChangeArrowheads="1"/>
          </p:cNvSpPr>
          <p:nvPr>
            <p:ph type="sldNum" sz="quarter" idx="4"/>
          </p:nvPr>
        </p:nvSpPr>
        <p:spPr>
          <a:xfrm>
            <a:off x="7242175" y="6165850"/>
            <a:ext cx="1901825" cy="476250"/>
          </a:xfrm>
        </p:spPr>
        <p:txBody>
          <a:bodyPr/>
          <a:lstStyle>
            <a:lvl1pPr>
              <a:defRPr/>
            </a:lvl1pPr>
          </a:lstStyle>
          <a:p>
            <a:fld id="{95C38F09-B83D-4ADF-9483-202A208818AF}" type="slidenum">
              <a:rPr lang="de-DE">
                <a:solidFill>
                  <a:srgbClr val="FFFFFF"/>
                </a:solidFill>
              </a:rPr>
              <a:pPr/>
              <a:t>‹nr.›</a:t>
            </a:fld>
            <a:endParaRPr lang="de-DE">
              <a:solidFill>
                <a:srgbClr val="FFFFFF"/>
              </a:solidFill>
            </a:endParaRPr>
          </a:p>
        </p:txBody>
      </p:sp>
      <p:pic>
        <p:nvPicPr>
          <p:cNvPr id="172046" name="Picture 14" descr="Briefkopfbild"/>
          <p:cNvPicPr>
            <a:picLocks noChangeAspect="1" noChangeArrowheads="1"/>
          </p:cNvPicPr>
          <p:nvPr userDrawn="1"/>
        </p:nvPicPr>
        <p:blipFill>
          <a:blip r:embed="rId2" cstate="print"/>
          <a:srcRect/>
          <a:stretch>
            <a:fillRect/>
          </a:stretch>
        </p:blipFill>
        <p:spPr bwMode="auto">
          <a:xfrm>
            <a:off x="179388" y="6165850"/>
            <a:ext cx="490537" cy="503238"/>
          </a:xfrm>
          <a:prstGeom prst="rect">
            <a:avLst/>
          </a:prstGeom>
          <a:noFill/>
        </p:spPr>
      </p:pic>
      <p:sp>
        <p:nvSpPr>
          <p:cNvPr id="172047" name="Text Box 15"/>
          <p:cNvSpPr txBox="1">
            <a:spLocks noChangeArrowheads="1"/>
          </p:cNvSpPr>
          <p:nvPr userDrawn="1"/>
        </p:nvSpPr>
        <p:spPr bwMode="auto">
          <a:xfrm>
            <a:off x="684213" y="6381750"/>
            <a:ext cx="1835150" cy="304800"/>
          </a:xfrm>
          <a:prstGeom prst="rect">
            <a:avLst/>
          </a:prstGeom>
          <a:noFill/>
          <a:ln w="9525">
            <a:noFill/>
            <a:miter lim="800000"/>
            <a:headEnd/>
            <a:tailEnd/>
          </a:ln>
          <a:effectLst/>
        </p:spPr>
        <p:txBody>
          <a:bodyPr>
            <a:spAutoFit/>
          </a:bodyPr>
          <a:lstStyle/>
          <a:p>
            <a:pPr fontAlgn="base">
              <a:spcBef>
                <a:spcPct val="50000"/>
              </a:spcBef>
              <a:spcAft>
                <a:spcPct val="0"/>
              </a:spcAft>
            </a:pPr>
            <a:r>
              <a:rPr lang="de-DE" sz="1400" smtClean="0">
                <a:solidFill>
                  <a:srgbClr val="FFFFFF"/>
                </a:solidFill>
              </a:rPr>
              <a:t>Landesgruppe NRW</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endParaRPr lang="de-DE">
              <a:solidFill>
                <a:srgbClr val="FFFFFF"/>
              </a:solidFill>
            </a:endParaRPr>
          </a:p>
        </p:txBody>
      </p:sp>
      <p:sp>
        <p:nvSpPr>
          <p:cNvPr id="5" name="Tijdelijke aanduiding voor voettekst 4"/>
          <p:cNvSpPr>
            <a:spLocks noGrp="1"/>
          </p:cNvSpPr>
          <p:nvPr>
            <p:ph type="ftr" sz="quarter" idx="11"/>
          </p:nvPr>
        </p:nvSpPr>
        <p:spPr/>
        <p:txBody>
          <a:bodyPr/>
          <a:lstStyle>
            <a:lvl1pPr>
              <a:defRPr/>
            </a:lvl1pPr>
          </a:lstStyle>
          <a:p>
            <a:endParaRPr lang="de-DE">
              <a:solidFill>
                <a:srgbClr val="FFFFFF"/>
              </a:solidFill>
            </a:endParaRPr>
          </a:p>
        </p:txBody>
      </p:sp>
      <p:sp>
        <p:nvSpPr>
          <p:cNvPr id="6" name="Tijdelijke aanduiding voor dianummer 5"/>
          <p:cNvSpPr>
            <a:spLocks noGrp="1"/>
          </p:cNvSpPr>
          <p:nvPr>
            <p:ph type="sldNum" sz="quarter" idx="12"/>
          </p:nvPr>
        </p:nvSpPr>
        <p:spPr/>
        <p:txBody>
          <a:bodyPr/>
          <a:lstStyle>
            <a:lvl1pPr>
              <a:defRPr/>
            </a:lvl1pPr>
          </a:lstStyle>
          <a:p>
            <a:fld id="{E16D3395-8A1D-467E-B7C9-DBC1B6763B36}"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48463" y="244475"/>
            <a:ext cx="2097087"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44475"/>
            <a:ext cx="6138863"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endParaRPr lang="de-DE">
              <a:solidFill>
                <a:srgbClr val="FFFFFF"/>
              </a:solidFill>
            </a:endParaRPr>
          </a:p>
        </p:txBody>
      </p:sp>
      <p:sp>
        <p:nvSpPr>
          <p:cNvPr id="5" name="Tijdelijke aanduiding voor voettekst 4"/>
          <p:cNvSpPr>
            <a:spLocks noGrp="1"/>
          </p:cNvSpPr>
          <p:nvPr>
            <p:ph type="ftr" sz="quarter" idx="11"/>
          </p:nvPr>
        </p:nvSpPr>
        <p:spPr/>
        <p:txBody>
          <a:bodyPr/>
          <a:lstStyle>
            <a:lvl1pPr>
              <a:defRPr/>
            </a:lvl1pPr>
          </a:lstStyle>
          <a:p>
            <a:endParaRPr lang="de-DE">
              <a:solidFill>
                <a:srgbClr val="FFFFFF"/>
              </a:solidFill>
            </a:endParaRPr>
          </a:p>
        </p:txBody>
      </p:sp>
      <p:sp>
        <p:nvSpPr>
          <p:cNvPr id="6" name="Tijdelijke aanduiding voor dianummer 5"/>
          <p:cNvSpPr>
            <a:spLocks noGrp="1"/>
          </p:cNvSpPr>
          <p:nvPr>
            <p:ph type="sldNum" sz="quarter" idx="12"/>
          </p:nvPr>
        </p:nvSpPr>
        <p:spPr/>
        <p:txBody>
          <a:bodyPr/>
          <a:lstStyle>
            <a:lvl1pPr>
              <a:defRPr/>
            </a:lvl1pPr>
          </a:lstStyle>
          <a:p>
            <a:fld id="{24B5FA77-0E7B-4D99-B3FE-5048DCE27910}"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57200" y="244475"/>
            <a:ext cx="8388350" cy="58515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Tijdelijke aanduiding voor datum 2"/>
          <p:cNvSpPr>
            <a:spLocks noGrp="1"/>
          </p:cNvSpPr>
          <p:nvPr>
            <p:ph type="dt" sz="half" idx="10"/>
          </p:nvPr>
        </p:nvSpPr>
        <p:spPr>
          <a:xfrm>
            <a:off x="838200" y="6245225"/>
            <a:ext cx="1901825" cy="476250"/>
          </a:xfrm>
        </p:spPr>
        <p:txBody>
          <a:bodyPr/>
          <a:lstStyle>
            <a:lvl1pPr>
              <a:defRPr/>
            </a:lvl1pPr>
          </a:lstStyle>
          <a:p>
            <a:endParaRPr lang="de-DE">
              <a:solidFill>
                <a:srgbClr val="FFFFFF"/>
              </a:solidFill>
            </a:endParaRPr>
          </a:p>
        </p:txBody>
      </p:sp>
      <p:sp>
        <p:nvSpPr>
          <p:cNvPr id="4" name="Tijdelijke aanduiding voor voettekst 3"/>
          <p:cNvSpPr>
            <a:spLocks noGrp="1"/>
          </p:cNvSpPr>
          <p:nvPr>
            <p:ph type="ftr" sz="quarter" idx="11"/>
          </p:nvPr>
        </p:nvSpPr>
        <p:spPr>
          <a:xfrm>
            <a:off x="3429000" y="6245225"/>
            <a:ext cx="2895600" cy="476250"/>
          </a:xfrm>
        </p:spPr>
        <p:txBody>
          <a:bodyPr/>
          <a:lstStyle>
            <a:lvl1pPr>
              <a:defRPr/>
            </a:lvl1pPr>
          </a:lstStyle>
          <a:p>
            <a:endParaRPr lang="de-DE">
              <a:solidFill>
                <a:srgbClr val="FFFFFF"/>
              </a:solidFill>
            </a:endParaRPr>
          </a:p>
        </p:txBody>
      </p:sp>
      <p:sp>
        <p:nvSpPr>
          <p:cNvPr id="5" name="Tijdelijke aanduiding voor dianummer 4"/>
          <p:cNvSpPr>
            <a:spLocks noGrp="1"/>
          </p:cNvSpPr>
          <p:nvPr>
            <p:ph type="sldNum" sz="quarter" idx="12"/>
          </p:nvPr>
        </p:nvSpPr>
        <p:spPr>
          <a:xfrm>
            <a:off x="6937375" y="6245225"/>
            <a:ext cx="1901825" cy="476250"/>
          </a:xfrm>
        </p:spPr>
        <p:txBody>
          <a:bodyPr/>
          <a:lstStyle>
            <a:lvl1pPr>
              <a:defRPr/>
            </a:lvl1pPr>
          </a:lstStyle>
          <a:p>
            <a:fld id="{8EBCE314-C761-4526-A94C-B09B95C68F03}"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lvl1pPr>
              <a:defRPr/>
            </a:lvl1pPr>
          </a:lstStyle>
          <a:p>
            <a:pPr>
              <a:defRPr/>
            </a:pPr>
            <a:fld id="{F00A78C4-032F-4E14-92A8-F6E08874F723}" type="datetimeFigureOut">
              <a:rPr lang="nl-NL">
                <a:solidFill>
                  <a:prstClr val="black">
                    <a:tint val="75000"/>
                  </a:prstClr>
                </a:solidFill>
              </a:rPr>
              <a:pPr>
                <a:defRPr/>
              </a:pPr>
              <a:t>19-1-2014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C5931915-D2C9-40A5-B686-CD566F642A44}"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69B601CB-520A-4D5F-BDB6-DAB3D58DE5EA}" type="datetimeFigureOut">
              <a:rPr lang="nl-NL">
                <a:solidFill>
                  <a:prstClr val="black">
                    <a:tint val="75000"/>
                  </a:prstClr>
                </a:solidFill>
              </a:rPr>
              <a:pPr>
                <a:defRPr/>
              </a:pPr>
              <a:t>19-1-2014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B3884977-D309-4DE3-833F-A01E53111A17}"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39C24900-DDCC-4398-9D2A-A106E84F254D}" type="datetimeFigureOut">
              <a:rPr lang="nl-NL">
                <a:solidFill>
                  <a:prstClr val="black">
                    <a:tint val="75000"/>
                  </a:prstClr>
                </a:solidFill>
              </a:rPr>
              <a:pPr>
                <a:defRPr/>
              </a:pPr>
              <a:t>19-1-2014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30D7258D-E2B3-4042-8C86-9BCA95B56694}"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CFC513CD-B011-4DDE-BC99-B7FBA15FACEB}" type="datetimeFigureOut">
              <a:rPr lang="nl-NL">
                <a:solidFill>
                  <a:prstClr val="black">
                    <a:tint val="75000"/>
                  </a:prstClr>
                </a:solidFill>
              </a:rPr>
              <a:pPr>
                <a:defRPr/>
              </a:pPr>
              <a:t>19-1-2014</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869537E1-5632-49EA-A060-2C9F4AFA2866}"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95D92476-9BBC-4814-8B60-E573FE337077}" type="datetimeFigureOut">
              <a:rPr lang="nl-NL">
                <a:solidFill>
                  <a:prstClr val="black">
                    <a:tint val="75000"/>
                  </a:prstClr>
                </a:solidFill>
              </a:rPr>
              <a:pPr>
                <a:defRPr/>
              </a:pPr>
              <a:t>19-1-2014</a:t>
            </a:fld>
            <a:endParaRPr lang="nl-NL">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DC88722F-995E-46F6-83E1-D127C3C3EAD3}"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56E35429-9791-4143-80EE-1959584636F5}" type="datetimeFigureOut">
              <a:rPr lang="nl-NL">
                <a:solidFill>
                  <a:prstClr val="black">
                    <a:tint val="75000"/>
                  </a:prstClr>
                </a:solidFill>
              </a:rPr>
              <a:pPr>
                <a:defRPr/>
              </a:pPr>
              <a:t>19-1-2014</a:t>
            </a:fld>
            <a:endParaRPr lang="nl-NL">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9A22BD11-268F-46D0-A260-96D68D4A5B16}"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260E7A1D-A8FC-4EF5-990E-70B1BA85C241}" type="datetimeFigureOut">
              <a:rPr lang="nl-NL">
                <a:solidFill>
                  <a:prstClr val="black">
                    <a:tint val="75000"/>
                  </a:prstClr>
                </a:solidFill>
              </a:rPr>
              <a:pPr>
                <a:defRPr/>
              </a:pPr>
              <a:t>19-1-2014</a:t>
            </a:fld>
            <a:endParaRPr lang="nl-NL">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pPr>
              <a:defRPr/>
            </a:pPr>
            <a:fld id="{787B2F76-3138-4689-B6E2-8773AED11190}"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endParaRPr lang="de-DE">
              <a:solidFill>
                <a:srgbClr val="FFFFFF"/>
              </a:solidFill>
            </a:endParaRPr>
          </a:p>
        </p:txBody>
      </p:sp>
      <p:sp>
        <p:nvSpPr>
          <p:cNvPr id="5" name="Tijdelijke aanduiding voor voettekst 4"/>
          <p:cNvSpPr>
            <a:spLocks noGrp="1"/>
          </p:cNvSpPr>
          <p:nvPr>
            <p:ph type="ftr" sz="quarter" idx="11"/>
          </p:nvPr>
        </p:nvSpPr>
        <p:spPr/>
        <p:txBody>
          <a:bodyPr/>
          <a:lstStyle>
            <a:lvl1pPr>
              <a:defRPr/>
            </a:lvl1pPr>
          </a:lstStyle>
          <a:p>
            <a:endParaRPr lang="de-DE">
              <a:solidFill>
                <a:srgbClr val="FFFFFF"/>
              </a:solidFill>
            </a:endParaRPr>
          </a:p>
        </p:txBody>
      </p:sp>
      <p:sp>
        <p:nvSpPr>
          <p:cNvPr id="6" name="Tijdelijke aanduiding voor dianummer 5"/>
          <p:cNvSpPr>
            <a:spLocks noGrp="1"/>
          </p:cNvSpPr>
          <p:nvPr>
            <p:ph type="sldNum" sz="quarter" idx="12"/>
          </p:nvPr>
        </p:nvSpPr>
        <p:spPr/>
        <p:txBody>
          <a:bodyPr/>
          <a:lstStyle>
            <a:lvl1pPr>
              <a:defRPr/>
            </a:lvl1pPr>
          </a:lstStyle>
          <a:p>
            <a:fld id="{A90D329A-4C8C-4755-B6FE-74716CF852B5}"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EA0274A5-A0BD-40B6-90F7-382DD566B4BF}" type="datetimeFigureOut">
              <a:rPr lang="nl-NL">
                <a:solidFill>
                  <a:prstClr val="black">
                    <a:tint val="75000"/>
                  </a:prstClr>
                </a:solidFill>
              </a:rPr>
              <a:pPr>
                <a:defRPr/>
              </a:pPr>
              <a:t>19-1-2014</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F63CE6E4-8273-438D-A4BE-C914947F5439}"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19AD7805-730A-49C8-AA40-B85884A9284E}" type="datetimeFigureOut">
              <a:rPr lang="nl-NL">
                <a:solidFill>
                  <a:prstClr val="black">
                    <a:tint val="75000"/>
                  </a:prstClr>
                </a:solidFill>
              </a:rPr>
              <a:pPr>
                <a:defRPr/>
              </a:pPr>
              <a:t>19-1-2014</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7677559F-883B-4078-B8B1-0D10B1EB082D}"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0309572B-21CD-461D-B940-BB4D85FA4785}" type="datetimeFigureOut">
              <a:rPr lang="nl-NL">
                <a:solidFill>
                  <a:prstClr val="black">
                    <a:tint val="75000"/>
                  </a:prstClr>
                </a:solidFill>
              </a:rPr>
              <a:pPr>
                <a:defRPr/>
              </a:pPr>
              <a:t>19-1-2014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FF6830D1-A4DB-4B76-8C91-89C96FE67259}"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E3258F12-C580-4DA3-91A0-FDA8E1D97A31}" type="datetimeFigureOut">
              <a:rPr lang="nl-NL">
                <a:solidFill>
                  <a:prstClr val="black">
                    <a:tint val="75000"/>
                  </a:prstClr>
                </a:solidFill>
              </a:rPr>
              <a:pPr>
                <a:defRPr/>
              </a:pPr>
              <a:t>19-1-2014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0C5CAB35-F896-48F3-8AF7-A8AC20607BCA}" type="slidenum">
              <a:rPr lang="nl-NL">
                <a:solidFill>
                  <a:prstClr val="black">
                    <a:tint val="75000"/>
                  </a:prstClr>
                </a:solidFill>
              </a:rPr>
              <a:pPr>
                <a:defRPr/>
              </a:pPr>
              <a:t>‹nr.›</a:t>
            </a:fld>
            <a:endParaRPr lang="nl-NL">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de-DE">
              <a:solidFill>
                <a:srgbClr val="FFFFFF"/>
              </a:solidFill>
            </a:endParaRPr>
          </a:p>
        </p:txBody>
      </p:sp>
      <p:sp>
        <p:nvSpPr>
          <p:cNvPr id="5" name="Tijdelijke aanduiding voor voettekst 4"/>
          <p:cNvSpPr>
            <a:spLocks noGrp="1"/>
          </p:cNvSpPr>
          <p:nvPr>
            <p:ph type="ftr" sz="quarter" idx="11"/>
          </p:nvPr>
        </p:nvSpPr>
        <p:spPr/>
        <p:txBody>
          <a:bodyPr/>
          <a:lstStyle>
            <a:lvl1pPr>
              <a:defRPr/>
            </a:lvl1pPr>
          </a:lstStyle>
          <a:p>
            <a:endParaRPr lang="de-DE">
              <a:solidFill>
                <a:srgbClr val="FFFFFF"/>
              </a:solidFill>
            </a:endParaRPr>
          </a:p>
        </p:txBody>
      </p:sp>
      <p:sp>
        <p:nvSpPr>
          <p:cNvPr id="6" name="Tijdelijke aanduiding voor dianummer 5"/>
          <p:cNvSpPr>
            <a:spLocks noGrp="1"/>
          </p:cNvSpPr>
          <p:nvPr>
            <p:ph type="sldNum" sz="quarter" idx="12"/>
          </p:nvPr>
        </p:nvSpPr>
        <p:spPr/>
        <p:txBody>
          <a:bodyPr/>
          <a:lstStyle>
            <a:lvl1pPr>
              <a:defRPr/>
            </a:lvl1pPr>
          </a:lstStyle>
          <a:p>
            <a:fld id="{06638670-5BFD-4153-9AA7-7CAC5AE04152}"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lvl1pPr>
              <a:defRPr/>
            </a:lvl1pPr>
          </a:lstStyle>
          <a:p>
            <a:endParaRPr lang="de-DE">
              <a:solidFill>
                <a:srgbClr val="FFFFFF"/>
              </a:solidFill>
            </a:endParaRPr>
          </a:p>
        </p:txBody>
      </p:sp>
      <p:sp>
        <p:nvSpPr>
          <p:cNvPr id="6" name="Tijdelijke aanduiding voor voettekst 5"/>
          <p:cNvSpPr>
            <a:spLocks noGrp="1"/>
          </p:cNvSpPr>
          <p:nvPr>
            <p:ph type="ftr" sz="quarter" idx="11"/>
          </p:nvPr>
        </p:nvSpPr>
        <p:spPr/>
        <p:txBody>
          <a:bodyPr/>
          <a:lstStyle>
            <a:lvl1pPr>
              <a:defRPr/>
            </a:lvl1pPr>
          </a:lstStyle>
          <a:p>
            <a:endParaRPr lang="de-DE">
              <a:solidFill>
                <a:srgbClr val="FFFFFF"/>
              </a:solidFill>
            </a:endParaRPr>
          </a:p>
        </p:txBody>
      </p:sp>
      <p:sp>
        <p:nvSpPr>
          <p:cNvPr id="7" name="Tijdelijke aanduiding voor dianummer 6"/>
          <p:cNvSpPr>
            <a:spLocks noGrp="1"/>
          </p:cNvSpPr>
          <p:nvPr>
            <p:ph type="sldNum" sz="quarter" idx="12"/>
          </p:nvPr>
        </p:nvSpPr>
        <p:spPr/>
        <p:txBody>
          <a:bodyPr/>
          <a:lstStyle>
            <a:lvl1pPr>
              <a:defRPr/>
            </a:lvl1pPr>
          </a:lstStyle>
          <a:p>
            <a:fld id="{B0689CB2-93A2-41C3-B5D6-24A82EAC9DD6}"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lvl1pPr>
              <a:defRPr/>
            </a:lvl1pPr>
          </a:lstStyle>
          <a:p>
            <a:endParaRPr lang="de-DE">
              <a:solidFill>
                <a:srgbClr val="FFFFFF"/>
              </a:solidFill>
            </a:endParaRPr>
          </a:p>
        </p:txBody>
      </p:sp>
      <p:sp>
        <p:nvSpPr>
          <p:cNvPr id="8" name="Tijdelijke aanduiding voor voettekst 7"/>
          <p:cNvSpPr>
            <a:spLocks noGrp="1"/>
          </p:cNvSpPr>
          <p:nvPr>
            <p:ph type="ftr" sz="quarter" idx="11"/>
          </p:nvPr>
        </p:nvSpPr>
        <p:spPr/>
        <p:txBody>
          <a:bodyPr/>
          <a:lstStyle>
            <a:lvl1pPr>
              <a:defRPr/>
            </a:lvl1pPr>
          </a:lstStyle>
          <a:p>
            <a:endParaRPr lang="de-DE">
              <a:solidFill>
                <a:srgbClr val="FFFFFF"/>
              </a:solidFill>
            </a:endParaRPr>
          </a:p>
        </p:txBody>
      </p:sp>
      <p:sp>
        <p:nvSpPr>
          <p:cNvPr id="9" name="Tijdelijke aanduiding voor dianummer 8"/>
          <p:cNvSpPr>
            <a:spLocks noGrp="1"/>
          </p:cNvSpPr>
          <p:nvPr>
            <p:ph type="sldNum" sz="quarter" idx="12"/>
          </p:nvPr>
        </p:nvSpPr>
        <p:spPr/>
        <p:txBody>
          <a:bodyPr/>
          <a:lstStyle>
            <a:lvl1pPr>
              <a:defRPr/>
            </a:lvl1pPr>
          </a:lstStyle>
          <a:p>
            <a:fld id="{0D984A72-1AED-4092-A054-7C825517B69D}"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lvl1pPr>
              <a:defRPr/>
            </a:lvl1pPr>
          </a:lstStyle>
          <a:p>
            <a:endParaRPr lang="de-DE">
              <a:solidFill>
                <a:srgbClr val="FFFFFF"/>
              </a:solidFill>
            </a:endParaRPr>
          </a:p>
        </p:txBody>
      </p:sp>
      <p:sp>
        <p:nvSpPr>
          <p:cNvPr id="4" name="Tijdelijke aanduiding voor voettekst 3"/>
          <p:cNvSpPr>
            <a:spLocks noGrp="1"/>
          </p:cNvSpPr>
          <p:nvPr>
            <p:ph type="ftr" sz="quarter" idx="11"/>
          </p:nvPr>
        </p:nvSpPr>
        <p:spPr/>
        <p:txBody>
          <a:bodyPr/>
          <a:lstStyle>
            <a:lvl1pPr>
              <a:defRPr/>
            </a:lvl1pPr>
          </a:lstStyle>
          <a:p>
            <a:endParaRPr lang="de-DE">
              <a:solidFill>
                <a:srgbClr val="FFFFFF"/>
              </a:solidFill>
            </a:endParaRPr>
          </a:p>
        </p:txBody>
      </p:sp>
      <p:sp>
        <p:nvSpPr>
          <p:cNvPr id="5" name="Tijdelijke aanduiding voor dianummer 4"/>
          <p:cNvSpPr>
            <a:spLocks noGrp="1"/>
          </p:cNvSpPr>
          <p:nvPr>
            <p:ph type="sldNum" sz="quarter" idx="12"/>
          </p:nvPr>
        </p:nvSpPr>
        <p:spPr/>
        <p:txBody>
          <a:bodyPr/>
          <a:lstStyle>
            <a:lvl1pPr>
              <a:defRPr/>
            </a:lvl1pPr>
          </a:lstStyle>
          <a:p>
            <a:fld id="{CC56C632-5991-4E5D-BBCE-9FF5D91A1C09}"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de-DE">
              <a:solidFill>
                <a:srgbClr val="FFFFFF"/>
              </a:solidFill>
            </a:endParaRPr>
          </a:p>
        </p:txBody>
      </p:sp>
      <p:sp>
        <p:nvSpPr>
          <p:cNvPr id="3" name="Tijdelijke aanduiding voor voettekst 2"/>
          <p:cNvSpPr>
            <a:spLocks noGrp="1"/>
          </p:cNvSpPr>
          <p:nvPr>
            <p:ph type="ftr" sz="quarter" idx="11"/>
          </p:nvPr>
        </p:nvSpPr>
        <p:spPr/>
        <p:txBody>
          <a:bodyPr/>
          <a:lstStyle>
            <a:lvl1pPr>
              <a:defRPr/>
            </a:lvl1pPr>
          </a:lstStyle>
          <a:p>
            <a:endParaRPr lang="de-DE">
              <a:solidFill>
                <a:srgbClr val="FFFFFF"/>
              </a:solidFill>
            </a:endParaRPr>
          </a:p>
        </p:txBody>
      </p:sp>
      <p:sp>
        <p:nvSpPr>
          <p:cNvPr id="4" name="Tijdelijke aanduiding voor dianummer 3"/>
          <p:cNvSpPr>
            <a:spLocks noGrp="1"/>
          </p:cNvSpPr>
          <p:nvPr>
            <p:ph type="sldNum" sz="quarter" idx="12"/>
          </p:nvPr>
        </p:nvSpPr>
        <p:spPr/>
        <p:txBody>
          <a:bodyPr/>
          <a:lstStyle>
            <a:lvl1pPr>
              <a:defRPr/>
            </a:lvl1pPr>
          </a:lstStyle>
          <a:p>
            <a:fld id="{B5F0719D-9B85-475C-A3E3-2F30CD077A09}"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de-DE">
              <a:solidFill>
                <a:srgbClr val="FFFFFF"/>
              </a:solidFill>
            </a:endParaRPr>
          </a:p>
        </p:txBody>
      </p:sp>
      <p:sp>
        <p:nvSpPr>
          <p:cNvPr id="6" name="Tijdelijke aanduiding voor voettekst 5"/>
          <p:cNvSpPr>
            <a:spLocks noGrp="1"/>
          </p:cNvSpPr>
          <p:nvPr>
            <p:ph type="ftr" sz="quarter" idx="11"/>
          </p:nvPr>
        </p:nvSpPr>
        <p:spPr/>
        <p:txBody>
          <a:bodyPr/>
          <a:lstStyle>
            <a:lvl1pPr>
              <a:defRPr/>
            </a:lvl1pPr>
          </a:lstStyle>
          <a:p>
            <a:endParaRPr lang="de-DE">
              <a:solidFill>
                <a:srgbClr val="FFFFFF"/>
              </a:solidFill>
            </a:endParaRPr>
          </a:p>
        </p:txBody>
      </p:sp>
      <p:sp>
        <p:nvSpPr>
          <p:cNvPr id="7" name="Tijdelijke aanduiding voor dianummer 6"/>
          <p:cNvSpPr>
            <a:spLocks noGrp="1"/>
          </p:cNvSpPr>
          <p:nvPr>
            <p:ph type="sldNum" sz="quarter" idx="12"/>
          </p:nvPr>
        </p:nvSpPr>
        <p:spPr/>
        <p:txBody>
          <a:bodyPr/>
          <a:lstStyle>
            <a:lvl1pPr>
              <a:defRPr/>
            </a:lvl1pPr>
          </a:lstStyle>
          <a:p>
            <a:fld id="{75AE2A35-F30E-4839-91B1-0414021BB0D8}" type="slidenum">
              <a:rPr lang="de-DE">
                <a:solidFill>
                  <a:srgbClr val="FFFFFF"/>
                </a:solidFill>
              </a:rPr>
              <a:pPr/>
              <a:t>‹nr.›</a:t>
            </a:fld>
            <a:endParaRPr lang="de-DE">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de-DE">
              <a:solidFill>
                <a:srgbClr val="FFFFFF"/>
              </a:solidFill>
            </a:endParaRPr>
          </a:p>
        </p:txBody>
      </p:sp>
      <p:sp>
        <p:nvSpPr>
          <p:cNvPr id="6" name="Tijdelijke aanduiding voor voettekst 5"/>
          <p:cNvSpPr>
            <a:spLocks noGrp="1"/>
          </p:cNvSpPr>
          <p:nvPr>
            <p:ph type="ftr" sz="quarter" idx="11"/>
          </p:nvPr>
        </p:nvSpPr>
        <p:spPr/>
        <p:txBody>
          <a:bodyPr/>
          <a:lstStyle>
            <a:lvl1pPr>
              <a:defRPr/>
            </a:lvl1pPr>
          </a:lstStyle>
          <a:p>
            <a:endParaRPr lang="de-DE">
              <a:solidFill>
                <a:srgbClr val="FFFFFF"/>
              </a:solidFill>
            </a:endParaRPr>
          </a:p>
        </p:txBody>
      </p:sp>
      <p:sp>
        <p:nvSpPr>
          <p:cNvPr id="7" name="Tijdelijke aanduiding voor dianummer 6"/>
          <p:cNvSpPr>
            <a:spLocks noGrp="1"/>
          </p:cNvSpPr>
          <p:nvPr>
            <p:ph type="sldNum" sz="quarter" idx="12"/>
          </p:nvPr>
        </p:nvSpPr>
        <p:spPr/>
        <p:txBody>
          <a:bodyPr/>
          <a:lstStyle>
            <a:lvl1pPr>
              <a:defRPr/>
            </a:lvl1pPr>
          </a:lstStyle>
          <a:p>
            <a:fld id="{BDC86483-920D-41BF-939D-718734302F81}" type="slidenum">
              <a:rPr lang="de-DE">
                <a:solidFill>
                  <a:srgbClr val="FFFFFF"/>
                </a:solidFill>
              </a:rPr>
              <a:pPr/>
              <a:t>‹nr.›</a:t>
            </a:fld>
            <a:endParaRPr lang="de-DE">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71019"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pPr fontAlgn="base">
              <a:spcBef>
                <a:spcPct val="0"/>
              </a:spcBef>
              <a:spcAft>
                <a:spcPct val="0"/>
              </a:spcAft>
            </a:pPr>
            <a:endParaRPr lang="de-DE" smtClean="0">
              <a:solidFill>
                <a:srgbClr val="FFFFFF"/>
              </a:solidFill>
            </a:endParaRPr>
          </a:p>
        </p:txBody>
      </p:sp>
      <p:sp>
        <p:nvSpPr>
          <p:cNvPr id="171020"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pPr fontAlgn="base">
              <a:spcBef>
                <a:spcPct val="0"/>
              </a:spcBef>
              <a:spcAft>
                <a:spcPct val="0"/>
              </a:spcAft>
            </a:pPr>
            <a:endParaRPr lang="de-DE" smtClean="0">
              <a:solidFill>
                <a:srgbClr val="FFFFFF"/>
              </a:solidFill>
            </a:endParaRPr>
          </a:p>
        </p:txBody>
      </p:sp>
      <p:sp>
        <p:nvSpPr>
          <p:cNvPr id="171021"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pPr>
            <a:fld id="{D57E4D3D-10BD-491A-9ECE-E063B5F001DC}" type="slidenum">
              <a:rPr lang="de-DE" smtClean="0">
                <a:solidFill>
                  <a:srgbClr val="FFFFFF"/>
                </a:solidFill>
              </a:rPr>
              <a:pPr fontAlgn="base">
                <a:spcBef>
                  <a:spcPct val="0"/>
                </a:spcBef>
                <a:spcAft>
                  <a:spcPct val="0"/>
                </a:spcAft>
              </a:pPr>
              <a:t>‹nr.›</a:t>
            </a:fld>
            <a:endParaRPr lang="de-DE" smtClean="0">
              <a:solidFill>
                <a:srgbClr val="FFFFFF"/>
              </a:solidFill>
            </a:endParaRPr>
          </a:p>
        </p:txBody>
      </p:sp>
      <p:sp>
        <p:nvSpPr>
          <p:cNvPr id="171022"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71023"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89C70"/>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F334906-254E-4012-8408-38B69C28EDF4}" type="datetimeFigureOut">
              <a:rPr lang="nl-NL">
                <a:solidFill>
                  <a:prstClr val="black">
                    <a:tint val="75000"/>
                  </a:prstClr>
                </a:solidFill>
              </a:rPr>
              <a:pPr>
                <a:defRPr/>
              </a:pPr>
              <a:t>19-1-2014</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53BE686-A967-434D-8B24-51DFEEF58A88}" type="slidenum">
              <a:rPr lang="nl-NL">
                <a:solidFill>
                  <a:prstClr val="black">
                    <a:tint val="75000"/>
                  </a:prstClr>
                </a:solidFill>
              </a:rPr>
              <a:pPr>
                <a:defRPr/>
              </a:pPr>
              <a:t>‹nr.›</a:t>
            </a:fld>
            <a:endParaRPr lang="nl-NL">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oosendaal 1"/>
          <p:cNvPicPr>
            <a:picLocks noChangeAspect="1" noChangeArrowheads="1"/>
          </p:cNvPicPr>
          <p:nvPr/>
        </p:nvPicPr>
        <p:blipFill>
          <a:blip r:embed="rId2" cstate="print"/>
          <a:srcRect/>
          <a:stretch>
            <a:fillRect/>
          </a:stretch>
        </p:blipFill>
        <p:spPr bwMode="auto">
          <a:xfrm>
            <a:off x="3707905" y="0"/>
            <a:ext cx="5436096" cy="4077072"/>
          </a:xfrm>
          <a:prstGeom prst="rect">
            <a:avLst/>
          </a:prstGeom>
          <a:noFill/>
        </p:spPr>
      </p:pic>
      <p:sp>
        <p:nvSpPr>
          <p:cNvPr id="5" name="Titel 1"/>
          <p:cNvSpPr txBox="1">
            <a:spLocks/>
          </p:cNvSpPr>
          <p:nvPr/>
        </p:nvSpPr>
        <p:spPr>
          <a:xfrm>
            <a:off x="251520" y="908720"/>
            <a:ext cx="5184576" cy="2808312"/>
          </a:xfrm>
          <a:prstGeom prst="rect">
            <a:avLst/>
          </a:prstGeom>
        </p:spPr>
        <p:txBody>
          <a:bodyPr>
            <a:normAutofit fontScale="92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l-NL" sz="3300" b="0" i="0" u="none" strike="noStrike" kern="1200" cap="none" spc="0" normalizeH="0" baseline="0" noProof="0" dirty="0" smtClean="0">
                <a:ln>
                  <a:noFill/>
                </a:ln>
                <a:effectLst/>
                <a:uLnTx/>
                <a:uFillTx/>
                <a:latin typeface="+mj-lt"/>
                <a:ea typeface="+mj-ea"/>
                <a:cs typeface="+mj-cs"/>
              </a:rPr>
              <a:t>Studiekringdag 2012</a:t>
            </a:r>
            <a:r>
              <a:rPr kumimoji="0" lang="nl-NL" sz="2400" b="0" i="0" u="none" strike="noStrike" kern="1200" cap="none" spc="0" normalizeH="0" baseline="0" noProof="0" dirty="0" smtClean="0">
                <a:ln>
                  <a:noFill/>
                </a:ln>
                <a:solidFill>
                  <a:schemeClr val="tx1"/>
                </a:solidFill>
                <a:effectLst/>
                <a:uLnTx/>
                <a:uFillTx/>
                <a:latin typeface="+mj-lt"/>
                <a:ea typeface="+mj-ea"/>
                <a:cs typeface="+mj-cs"/>
              </a:rPr>
              <a:t/>
            </a:r>
            <a:br>
              <a:rPr kumimoji="0" lang="nl-NL" sz="2400" b="0" i="0" u="none" strike="noStrike" kern="1200" cap="none" spc="0" normalizeH="0" baseline="0" noProof="0" dirty="0" smtClean="0">
                <a:ln>
                  <a:noFill/>
                </a:ln>
                <a:solidFill>
                  <a:schemeClr val="tx1"/>
                </a:solidFill>
                <a:effectLst/>
                <a:uLnTx/>
                <a:uFillTx/>
                <a:latin typeface="+mj-lt"/>
                <a:ea typeface="+mj-ea"/>
                <a:cs typeface="+mj-cs"/>
              </a:rPr>
            </a:br>
            <a:r>
              <a:rPr lang="nl-NL" sz="6800" dirty="0" smtClean="0">
                <a:solidFill>
                  <a:schemeClr val="bg1"/>
                </a:solidFill>
                <a:latin typeface="+mj-lt"/>
                <a:ea typeface="+mj-ea"/>
                <a:cs typeface="+mj-cs"/>
              </a:rPr>
              <a:t>Keuzes</a:t>
            </a:r>
            <a:r>
              <a:rPr kumimoji="0" lang="nl-NL" sz="2400" b="0" i="0" u="none" strike="noStrike" kern="1200" cap="none" spc="0" normalizeH="0" baseline="0" noProof="0" dirty="0" smtClean="0">
                <a:ln>
                  <a:noFill/>
                </a:ln>
                <a:solidFill>
                  <a:schemeClr val="bg1"/>
                </a:solidFill>
                <a:effectLst/>
                <a:uLnTx/>
                <a:uFillTx/>
                <a:latin typeface="+mj-lt"/>
                <a:ea typeface="+mj-ea"/>
                <a:cs typeface="+mj-cs"/>
              </a:rPr>
              <a:t>  </a:t>
            </a:r>
            <a:r>
              <a:rPr kumimoji="0" lang="nl-NL" sz="6900" b="0" i="0" u="none" strike="noStrike" kern="1200" cap="none" spc="0" normalizeH="0" noProof="0" dirty="0" smtClean="0">
                <a:ln>
                  <a:noFill/>
                </a:ln>
                <a:solidFill>
                  <a:schemeClr val="bg1"/>
                </a:solidFill>
                <a:effectLst/>
                <a:uLnTx/>
                <a:uFillTx/>
                <a:latin typeface="+mj-lt"/>
                <a:ea typeface="+mj-ea"/>
                <a:cs typeface="+mj-cs"/>
              </a:rPr>
              <a:t>bij </a:t>
            </a:r>
          </a:p>
          <a:p>
            <a:pPr marL="0" marR="0" lvl="0" indent="0" defTabSz="914400" rtl="0" eaLnBrk="1" fontAlgn="auto" latinLnBrk="0" hangingPunct="1">
              <a:lnSpc>
                <a:spcPct val="100000"/>
              </a:lnSpc>
              <a:spcBef>
                <a:spcPct val="0"/>
              </a:spcBef>
              <a:spcAft>
                <a:spcPts val="0"/>
              </a:spcAft>
              <a:buClrTx/>
              <a:buSzTx/>
              <a:buFontTx/>
              <a:buNone/>
              <a:tabLst/>
              <a:defRPr/>
            </a:pPr>
            <a:r>
              <a:rPr kumimoji="0" lang="nl-NL" sz="6900" b="0" i="0" u="none" strike="noStrike" kern="1200" cap="none" spc="0" normalizeH="0" baseline="0" noProof="0" dirty="0" smtClean="0">
                <a:ln>
                  <a:noFill/>
                </a:ln>
                <a:solidFill>
                  <a:schemeClr val="bg1"/>
                </a:solidFill>
                <a:effectLst/>
                <a:uLnTx/>
                <a:uFillTx/>
                <a:latin typeface="+mj-lt"/>
                <a:ea typeface="+mj-ea"/>
                <a:cs typeface="+mj-cs"/>
              </a:rPr>
              <a:t>bosverjonging</a:t>
            </a:r>
          </a:p>
          <a:p>
            <a:pPr marL="0" marR="0" lvl="0" indent="0" defTabSz="914400" rtl="0" eaLnBrk="1" fontAlgn="auto" latinLnBrk="0" hangingPunct="1">
              <a:lnSpc>
                <a:spcPct val="100000"/>
              </a:lnSpc>
              <a:spcBef>
                <a:spcPct val="0"/>
              </a:spcBef>
              <a:spcAft>
                <a:spcPts val="0"/>
              </a:spcAft>
              <a:buClrTx/>
              <a:buSzTx/>
              <a:buFontTx/>
              <a:buNone/>
              <a:tabLst/>
              <a:defRPr/>
            </a:pPr>
            <a:r>
              <a:rPr lang="nl-NL" sz="3100" dirty="0" smtClean="0">
                <a:latin typeface="+mj-lt"/>
                <a:ea typeface="+mj-ea"/>
                <a:cs typeface="+mj-cs"/>
              </a:rPr>
              <a:t>Simon Klingen</a:t>
            </a:r>
            <a:endParaRPr lang="nl-NL" sz="3100" dirty="0">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835696" y="2420888"/>
            <a:ext cx="6624736" cy="3416320"/>
          </a:xfrm>
          <a:prstGeom prst="rect">
            <a:avLst/>
          </a:prstGeom>
          <a:noFill/>
        </p:spPr>
        <p:txBody>
          <a:bodyPr wrap="square" rtlCol="0">
            <a:spAutoFit/>
          </a:bodyPr>
          <a:lstStyle/>
          <a:p>
            <a:r>
              <a:rPr lang="nl-NL" sz="7200" dirty="0" smtClean="0"/>
              <a:t>plaatje ongelijkjarig gemengd bos</a:t>
            </a:r>
            <a:endParaRPr lang="nl-NL" sz="7200" dirty="0"/>
          </a:p>
        </p:txBody>
      </p:sp>
      <p:pic>
        <p:nvPicPr>
          <p:cNvPr id="32770" name="Picture 2" descr="C:\Users\Simon\Documents\KLINGEN BOMEN\communicatie\plaatjes\bosplaatjes\dartheuvel (4).JPG"/>
          <p:cNvPicPr>
            <a:picLocks noChangeAspect="1" noChangeArrowheads="1"/>
          </p:cNvPicPr>
          <p:nvPr/>
        </p:nvPicPr>
        <p:blipFill>
          <a:blip r:embed="rId2" cstate="print"/>
          <a:srcRect/>
          <a:stretch>
            <a:fillRect/>
          </a:stretch>
        </p:blipFill>
        <p:spPr bwMode="auto">
          <a:xfrm>
            <a:off x="8594" y="0"/>
            <a:ext cx="9126812" cy="6858000"/>
          </a:xfrm>
          <a:prstGeom prst="rect">
            <a:avLst/>
          </a:prstGeom>
          <a:noFill/>
        </p:spPr>
      </p:pic>
      <p:sp>
        <p:nvSpPr>
          <p:cNvPr id="6" name="Tekstvak 5"/>
          <p:cNvSpPr txBox="1"/>
          <p:nvPr/>
        </p:nvSpPr>
        <p:spPr>
          <a:xfrm>
            <a:off x="0" y="5229200"/>
            <a:ext cx="3168352" cy="830997"/>
          </a:xfrm>
          <a:prstGeom prst="rect">
            <a:avLst/>
          </a:prstGeom>
          <a:noFill/>
        </p:spPr>
        <p:txBody>
          <a:bodyPr wrap="square" rtlCol="0">
            <a:spAutoFit/>
          </a:bodyPr>
          <a:lstStyle/>
          <a:p>
            <a:r>
              <a:rPr lang="nl-NL" sz="4800" dirty="0" smtClean="0">
                <a:solidFill>
                  <a:srgbClr val="FFFF00"/>
                </a:solidFill>
              </a:rPr>
              <a:t>makkelijker</a:t>
            </a:r>
            <a:endParaRPr lang="nl-NL" sz="2000"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imon\Documents\KLINGEN BOMEN\communicatie\plaatjes\bosplaatjes\dartheuvel (5).JPG"/>
          <p:cNvPicPr>
            <a:picLocks noChangeAspect="1" noChangeArrowheads="1"/>
          </p:cNvPicPr>
          <p:nvPr/>
        </p:nvPicPr>
        <p:blipFill>
          <a:blip r:embed="rId2" cstate="print"/>
          <a:srcRect/>
          <a:stretch>
            <a:fillRect/>
          </a:stretch>
        </p:blipFill>
        <p:spPr bwMode="auto">
          <a:xfrm>
            <a:off x="-1" y="0"/>
            <a:ext cx="9126811"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568952" cy="1426170"/>
          </a:xfrm>
        </p:spPr>
        <p:txBody>
          <a:bodyPr>
            <a:normAutofit/>
          </a:bodyPr>
          <a:lstStyle/>
          <a:p>
            <a:pPr algn="l"/>
            <a:r>
              <a:rPr lang="nl-NL" dirty="0" smtClean="0">
                <a:solidFill>
                  <a:schemeClr val="bg1"/>
                </a:solidFill>
              </a:rPr>
              <a:t>ander bosbeheer</a:t>
            </a:r>
            <a:endParaRPr lang="nl-NL" dirty="0">
              <a:solidFill>
                <a:schemeClr val="bg1"/>
              </a:solidFill>
            </a:endParaRPr>
          </a:p>
        </p:txBody>
      </p:sp>
      <p:sp>
        <p:nvSpPr>
          <p:cNvPr id="6" name="Tekstvak 5"/>
          <p:cNvSpPr txBox="1"/>
          <p:nvPr/>
        </p:nvSpPr>
        <p:spPr>
          <a:xfrm>
            <a:off x="827584" y="1484784"/>
            <a:ext cx="5688632" cy="646331"/>
          </a:xfrm>
          <a:prstGeom prst="rect">
            <a:avLst/>
          </a:prstGeom>
          <a:noFill/>
        </p:spPr>
        <p:txBody>
          <a:bodyPr wrap="square" rtlCol="0">
            <a:spAutoFit/>
          </a:bodyPr>
          <a:lstStyle/>
          <a:p>
            <a:r>
              <a:rPr lang="nl-NL" sz="3600" dirty="0" smtClean="0">
                <a:solidFill>
                  <a:srgbClr val="FFFF00"/>
                </a:solidFill>
              </a:rPr>
              <a:t>makkelijker</a:t>
            </a:r>
            <a:endParaRPr lang="nl-NL" dirty="0">
              <a:solidFill>
                <a:srgbClr val="FFFF00"/>
              </a:solidFill>
            </a:endParaRPr>
          </a:p>
        </p:txBody>
      </p:sp>
      <p:sp>
        <p:nvSpPr>
          <p:cNvPr id="9" name="Tekstvak 8"/>
          <p:cNvSpPr txBox="1"/>
          <p:nvPr/>
        </p:nvSpPr>
        <p:spPr>
          <a:xfrm>
            <a:off x="827584" y="4005064"/>
            <a:ext cx="5688632" cy="646331"/>
          </a:xfrm>
          <a:prstGeom prst="rect">
            <a:avLst/>
          </a:prstGeom>
          <a:noFill/>
        </p:spPr>
        <p:txBody>
          <a:bodyPr wrap="square" rtlCol="0">
            <a:spAutoFit/>
          </a:bodyPr>
          <a:lstStyle/>
          <a:p>
            <a:r>
              <a:rPr lang="nl-NL" sz="3600" dirty="0" smtClean="0">
                <a:solidFill>
                  <a:srgbClr val="FFFF00"/>
                </a:solidFill>
              </a:rPr>
              <a:t>lastiger</a:t>
            </a:r>
            <a:endParaRPr lang="nl-NL" dirty="0">
              <a:solidFill>
                <a:srgbClr val="FFFF00"/>
              </a:solidFill>
            </a:endParaRPr>
          </a:p>
        </p:txBody>
      </p:sp>
      <p:sp>
        <p:nvSpPr>
          <p:cNvPr id="7" name="Tekstvak 6"/>
          <p:cNvSpPr txBox="1"/>
          <p:nvPr/>
        </p:nvSpPr>
        <p:spPr>
          <a:xfrm>
            <a:off x="827584" y="2132856"/>
            <a:ext cx="8316416" cy="1569660"/>
          </a:xfrm>
          <a:prstGeom prst="rect">
            <a:avLst/>
          </a:prstGeom>
          <a:noFill/>
        </p:spPr>
        <p:txBody>
          <a:bodyPr wrap="square" rtlCol="0">
            <a:spAutoFit/>
          </a:bodyPr>
          <a:lstStyle/>
          <a:p>
            <a:r>
              <a:rPr lang="nl-NL" sz="3200" dirty="0" smtClean="0"/>
              <a:t>Dode bomen, wat windworp, berk in beplantingen, e.d. geeft al gauw ‘natuur’. Extensiever beheer: meer kijken, minder doen.</a:t>
            </a:r>
            <a:endParaRPr lang="nl-NL" sz="3200" dirty="0"/>
          </a:p>
        </p:txBody>
      </p:sp>
      <p:sp>
        <p:nvSpPr>
          <p:cNvPr id="10" name="Tekstvak 9"/>
          <p:cNvSpPr txBox="1"/>
          <p:nvPr/>
        </p:nvSpPr>
        <p:spPr>
          <a:xfrm>
            <a:off x="827584" y="4581128"/>
            <a:ext cx="7776864" cy="1077218"/>
          </a:xfrm>
          <a:prstGeom prst="rect">
            <a:avLst/>
          </a:prstGeom>
          <a:noFill/>
        </p:spPr>
        <p:txBody>
          <a:bodyPr wrap="square" rtlCol="0">
            <a:spAutoFit/>
          </a:bodyPr>
          <a:lstStyle/>
          <a:p>
            <a:pPr>
              <a:buFont typeface="Arial" pitchFamily="34" charset="0"/>
              <a:buChar char="•"/>
            </a:pPr>
            <a:r>
              <a:rPr lang="nl-NL" sz="3200" dirty="0" smtClean="0"/>
              <a:t> bos complexer </a:t>
            </a:r>
          </a:p>
          <a:p>
            <a:pPr>
              <a:buFont typeface="Arial" pitchFamily="34" charset="0"/>
              <a:buChar char="•"/>
            </a:pPr>
            <a:r>
              <a:rPr lang="nl-NL" sz="3200" dirty="0" smtClean="0"/>
              <a:t> een mix van doelen</a:t>
            </a:r>
            <a:endParaRPr lang="nl-NL"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835696" y="2420888"/>
            <a:ext cx="6624736" cy="3416320"/>
          </a:xfrm>
          <a:prstGeom prst="rect">
            <a:avLst/>
          </a:prstGeom>
          <a:noFill/>
        </p:spPr>
        <p:txBody>
          <a:bodyPr wrap="square" rtlCol="0">
            <a:spAutoFit/>
          </a:bodyPr>
          <a:lstStyle/>
          <a:p>
            <a:r>
              <a:rPr lang="nl-NL" sz="7200" dirty="0" smtClean="0"/>
              <a:t>plaatje ongelijkjarig gemengd bos</a:t>
            </a:r>
            <a:endParaRPr lang="nl-NL" sz="7200" dirty="0"/>
          </a:p>
        </p:txBody>
      </p:sp>
      <p:pic>
        <p:nvPicPr>
          <p:cNvPr id="33794" name="Picture 2" descr="C:\Users\Simon\Documents\KLINGEN BOMEN\communicatie\plaatjes\bosplaatjes\De kleine Hoogstraat 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kstvak 6"/>
          <p:cNvSpPr txBox="1"/>
          <p:nvPr/>
        </p:nvSpPr>
        <p:spPr>
          <a:xfrm>
            <a:off x="395536" y="5805264"/>
            <a:ext cx="9001000" cy="830997"/>
          </a:xfrm>
          <a:prstGeom prst="rect">
            <a:avLst/>
          </a:prstGeom>
          <a:noFill/>
        </p:spPr>
        <p:txBody>
          <a:bodyPr wrap="square" rtlCol="0">
            <a:spAutoFit/>
          </a:bodyPr>
          <a:lstStyle/>
          <a:p>
            <a:r>
              <a:rPr lang="nl-NL" sz="4800" dirty="0" smtClean="0">
                <a:solidFill>
                  <a:srgbClr val="FFFF00"/>
                </a:solidFill>
              </a:rPr>
              <a:t>lastiger: </a:t>
            </a:r>
            <a:r>
              <a:rPr lang="nl-NL" sz="4800" dirty="0" smtClean="0">
                <a:solidFill>
                  <a:srgbClr val="002060"/>
                </a:solidFill>
              </a:rPr>
              <a:t>ongelijkjarig gemengd</a:t>
            </a:r>
            <a:endParaRPr lang="nl-NL" sz="4800" dirty="0">
              <a:solidFill>
                <a:srgbClr val="00206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nl-NL" smtClean="0"/>
          </a:p>
        </p:txBody>
      </p:sp>
      <p:pic>
        <p:nvPicPr>
          <p:cNvPr id="10243" name="Picture 4" descr="Leudal 003"/>
          <p:cNvPicPr>
            <a:picLocks noGrp="1" noChangeAspect="1" noChangeArrowheads="1"/>
          </p:cNvPicPr>
          <p:nvPr>
            <p:ph idx="1"/>
          </p:nvPr>
        </p:nvPicPr>
        <p:blipFill>
          <a:blip r:embed="rId2" cstate="print"/>
          <a:srcRect/>
          <a:stretch>
            <a:fillRect/>
          </a:stretch>
        </p:blipFill>
        <p:spPr>
          <a:xfrm>
            <a:off x="0" y="0"/>
            <a:ext cx="9372600" cy="7029450"/>
          </a:xfr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endParaRPr lang="nl-NL"/>
          </a:p>
        </p:txBody>
      </p:sp>
      <p:pic>
        <p:nvPicPr>
          <p:cNvPr id="226307" name="Picture 3" descr="DSCN0286"/>
          <p:cNvPicPr>
            <a:picLocks noGrp="1" noChangeAspect="1" noChangeArrowheads="1"/>
          </p:cNvPicPr>
          <p:nvPr>
            <p:ph idx="1"/>
          </p:nvPr>
        </p:nvPicPr>
        <p:blipFill>
          <a:blip r:embed="rId2" cstate="print">
            <a:lum contrast="-72000"/>
          </a:blip>
          <a:srcRect/>
          <a:stretch>
            <a:fillRect/>
          </a:stretch>
        </p:blipFill>
        <p:spPr>
          <a:xfrm>
            <a:off x="0" y="0"/>
            <a:ext cx="9685338" cy="7262813"/>
          </a:xfrm>
          <a:noFill/>
          <a:ln/>
        </p:spPr>
      </p:pic>
      <p:sp>
        <p:nvSpPr>
          <p:cNvPr id="226308" name="Text Box 4"/>
          <p:cNvSpPr txBox="1">
            <a:spLocks noChangeArrowheads="1"/>
          </p:cNvSpPr>
          <p:nvPr/>
        </p:nvSpPr>
        <p:spPr bwMode="auto">
          <a:xfrm>
            <a:off x="539750" y="1196975"/>
            <a:ext cx="8604250" cy="366713"/>
          </a:xfrm>
          <a:prstGeom prst="rect">
            <a:avLst/>
          </a:prstGeom>
          <a:noFill/>
          <a:ln w="9525">
            <a:noFill/>
            <a:miter lim="800000"/>
            <a:headEnd/>
            <a:tailEnd/>
          </a:ln>
          <a:effectLst/>
        </p:spPr>
        <p:txBody>
          <a:bodyPr>
            <a:spAutoFit/>
          </a:bodyPr>
          <a:lstStyle/>
          <a:p>
            <a:pPr>
              <a:spcBef>
                <a:spcPct val="50000"/>
              </a:spcBef>
            </a:pPr>
            <a:endParaRPr lang="nl-NL"/>
          </a:p>
        </p:txBody>
      </p:sp>
      <p:sp>
        <p:nvSpPr>
          <p:cNvPr id="226309" name="Text Box 5"/>
          <p:cNvSpPr txBox="1">
            <a:spLocks noChangeArrowheads="1"/>
          </p:cNvSpPr>
          <p:nvPr/>
        </p:nvSpPr>
        <p:spPr bwMode="auto">
          <a:xfrm>
            <a:off x="250825" y="260350"/>
            <a:ext cx="8893175" cy="6205538"/>
          </a:xfrm>
          <a:prstGeom prst="rect">
            <a:avLst/>
          </a:prstGeom>
          <a:noFill/>
          <a:ln w="9525">
            <a:noFill/>
            <a:miter lim="800000"/>
            <a:headEnd/>
            <a:tailEnd/>
          </a:ln>
          <a:effectLst/>
        </p:spPr>
        <p:txBody>
          <a:bodyPr>
            <a:spAutoFit/>
          </a:bodyPr>
          <a:lstStyle/>
          <a:p>
            <a:pPr algn="ctr">
              <a:spcBef>
                <a:spcPct val="50000"/>
              </a:spcBef>
            </a:pPr>
            <a:endParaRPr lang="nl-NL" sz="8800">
              <a:solidFill>
                <a:srgbClr val="003300"/>
              </a:solidFill>
              <a:latin typeface="Palatino Linotype" pitchFamily="18" charset="0"/>
            </a:endParaRPr>
          </a:p>
          <a:p>
            <a:pPr algn="ctr">
              <a:spcBef>
                <a:spcPct val="50000"/>
              </a:spcBef>
            </a:pPr>
            <a:r>
              <a:rPr lang="nl-NL" sz="8800">
                <a:solidFill>
                  <a:srgbClr val="336600"/>
                </a:solidFill>
                <a:latin typeface="Palatino Linotype" pitchFamily="18" charset="0"/>
              </a:rPr>
              <a:t> hout</a:t>
            </a:r>
            <a:r>
              <a:rPr lang="nl-NL" sz="4800">
                <a:latin typeface="Palatino Linotype" pitchFamily="18" charset="0"/>
              </a:rPr>
              <a:t>	     	  </a:t>
            </a:r>
            <a:r>
              <a:rPr lang="nl-NL" sz="8800">
                <a:solidFill>
                  <a:srgbClr val="66FFFF"/>
                </a:solidFill>
                <a:latin typeface="Palatino Linotype" pitchFamily="18" charset="0"/>
              </a:rPr>
              <a:t>beleving</a:t>
            </a:r>
            <a:r>
              <a:rPr lang="nl-NL" sz="4800">
                <a:latin typeface="Palatino Linotype" pitchFamily="18" charset="0"/>
              </a:rPr>
              <a:t>		</a:t>
            </a:r>
            <a:r>
              <a:rPr lang="nl-NL" sz="8800">
                <a:solidFill>
                  <a:schemeClr val="bg1"/>
                </a:solidFill>
                <a:latin typeface="Palatino Linotype" pitchFamily="18" charset="0"/>
              </a:rPr>
              <a:t>natuur</a:t>
            </a:r>
            <a:r>
              <a:rPr lang="nl-NL" sz="4800"/>
              <a:t> 	 </a:t>
            </a:r>
          </a:p>
          <a:p>
            <a:pPr algn="ctr">
              <a:spcBef>
                <a:spcPct val="50000"/>
              </a:spcBef>
            </a:pPr>
            <a:endParaRPr lang="nl-NL" sz="4800"/>
          </a:p>
          <a:p>
            <a:pPr algn="ctr">
              <a:spcBef>
                <a:spcPct val="50000"/>
              </a:spcBef>
            </a:pPr>
            <a:endParaRPr lang="nl-NL" sz="1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SCN0286"/>
          <p:cNvPicPr>
            <a:picLocks noChangeAspect="1" noChangeArrowheads="1"/>
          </p:cNvPicPr>
          <p:nvPr/>
        </p:nvPicPr>
        <p:blipFill>
          <a:blip r:embed="rId2" cstate="print">
            <a:lum contrast="-60000"/>
          </a:blip>
          <a:srcRect/>
          <a:stretch>
            <a:fillRect/>
          </a:stretch>
        </p:blipFill>
        <p:spPr bwMode="auto">
          <a:xfrm>
            <a:off x="0" y="0"/>
            <a:ext cx="9756775" cy="7315200"/>
          </a:xfrm>
          <a:prstGeom prst="rect">
            <a:avLst/>
          </a:prstGeom>
          <a:noFill/>
        </p:spPr>
      </p:pic>
      <p:sp>
        <p:nvSpPr>
          <p:cNvPr id="102403" name="Text Box 3"/>
          <p:cNvSpPr txBox="1">
            <a:spLocks noChangeArrowheads="1"/>
          </p:cNvSpPr>
          <p:nvPr/>
        </p:nvSpPr>
        <p:spPr bwMode="auto">
          <a:xfrm>
            <a:off x="4572000" y="5091113"/>
            <a:ext cx="4895850" cy="1785104"/>
          </a:xfrm>
          <a:prstGeom prst="rect">
            <a:avLst/>
          </a:prstGeom>
          <a:noFill/>
          <a:ln w="9525">
            <a:noFill/>
            <a:miter lim="800000"/>
            <a:headEnd/>
            <a:tailEnd/>
          </a:ln>
          <a:effectLst/>
        </p:spPr>
        <p:txBody>
          <a:bodyPr>
            <a:spAutoFit/>
          </a:bodyPr>
          <a:lstStyle/>
          <a:p>
            <a:pPr algn="ctr">
              <a:spcBef>
                <a:spcPct val="50000"/>
              </a:spcBef>
            </a:pPr>
            <a:r>
              <a:rPr lang="nl-NL" sz="4400" b="1" dirty="0">
                <a:solidFill>
                  <a:srgbClr val="003300"/>
                </a:solidFill>
                <a:latin typeface="Palatino Linotype" pitchFamily="18" charset="0"/>
              </a:rPr>
              <a:t>houtproductie:</a:t>
            </a:r>
          </a:p>
          <a:p>
            <a:pPr algn="ctr">
              <a:spcBef>
                <a:spcPct val="50000"/>
              </a:spcBef>
            </a:pPr>
            <a:r>
              <a:rPr lang="nl-NL" sz="4400" b="1" dirty="0" smtClean="0">
                <a:solidFill>
                  <a:srgbClr val="003300"/>
                </a:solidFill>
                <a:latin typeface="Palatino Linotype" pitchFamily="18" charset="0"/>
              </a:rPr>
              <a:t>4.000 </a:t>
            </a:r>
            <a:r>
              <a:rPr lang="nl-NL" sz="4400" b="1" dirty="0">
                <a:solidFill>
                  <a:srgbClr val="003300"/>
                </a:solidFill>
                <a:latin typeface="Palatino Linotype" pitchFamily="18" charset="0"/>
              </a:rPr>
              <a:t>mensen</a:t>
            </a:r>
          </a:p>
        </p:txBody>
      </p:sp>
      <p:sp>
        <p:nvSpPr>
          <p:cNvPr id="102404" name="Text Box 4"/>
          <p:cNvSpPr txBox="1">
            <a:spLocks noChangeArrowheads="1"/>
          </p:cNvSpPr>
          <p:nvPr/>
        </p:nvSpPr>
        <p:spPr bwMode="auto">
          <a:xfrm>
            <a:off x="0" y="1484313"/>
            <a:ext cx="10117138" cy="2470150"/>
          </a:xfrm>
          <a:prstGeom prst="rect">
            <a:avLst/>
          </a:prstGeom>
          <a:noFill/>
          <a:ln w="9525">
            <a:noFill/>
            <a:miter lim="800000"/>
            <a:headEnd/>
            <a:tailEnd/>
          </a:ln>
          <a:effectLst/>
        </p:spPr>
        <p:txBody>
          <a:bodyPr>
            <a:spAutoFit/>
          </a:bodyPr>
          <a:lstStyle/>
          <a:p>
            <a:pPr>
              <a:spcBef>
                <a:spcPct val="50000"/>
              </a:spcBef>
            </a:pPr>
            <a:r>
              <a:rPr lang="nl-NL" sz="4800" b="1">
                <a:solidFill>
                  <a:srgbClr val="66FFFF"/>
                </a:solidFill>
                <a:latin typeface="Palatino Linotype" pitchFamily="18" charset="0"/>
              </a:rPr>
              <a:t>beleving: </a:t>
            </a:r>
          </a:p>
          <a:p>
            <a:pPr>
              <a:spcBef>
                <a:spcPct val="50000"/>
              </a:spcBef>
            </a:pPr>
            <a:r>
              <a:rPr lang="nl-NL" sz="7200" b="1">
                <a:solidFill>
                  <a:srgbClr val="66FFFF"/>
                </a:solidFill>
                <a:latin typeface="Palatino Linotype" pitchFamily="18" charset="0"/>
              </a:rPr>
              <a:t>16.000.000</a:t>
            </a:r>
            <a:r>
              <a:rPr lang="nl-NL" sz="7200" b="1" baseline="30000">
                <a:solidFill>
                  <a:srgbClr val="66FFFF"/>
                </a:solidFill>
                <a:latin typeface="Palatino Linotype" pitchFamily="18" charset="0"/>
              </a:rPr>
              <a:t> </a:t>
            </a:r>
            <a:r>
              <a:rPr lang="nl-NL" sz="7200" b="1">
                <a:solidFill>
                  <a:srgbClr val="66FFFF"/>
                </a:solidFill>
                <a:latin typeface="Palatino Linotype" pitchFamily="18" charset="0"/>
              </a:rPr>
              <a:t>mensen</a:t>
            </a:r>
          </a:p>
        </p:txBody>
      </p:sp>
      <p:sp>
        <p:nvSpPr>
          <p:cNvPr id="102405" name="Text Box 5"/>
          <p:cNvSpPr txBox="1">
            <a:spLocks noChangeArrowheads="1"/>
          </p:cNvSpPr>
          <p:nvPr/>
        </p:nvSpPr>
        <p:spPr bwMode="auto">
          <a:xfrm>
            <a:off x="4427538" y="404813"/>
            <a:ext cx="5041900" cy="1766887"/>
          </a:xfrm>
          <a:prstGeom prst="rect">
            <a:avLst/>
          </a:prstGeom>
          <a:noFill/>
          <a:ln w="9525">
            <a:noFill/>
            <a:miter lim="800000"/>
            <a:headEnd/>
            <a:tailEnd/>
          </a:ln>
          <a:effectLst/>
        </p:spPr>
        <p:txBody>
          <a:bodyPr>
            <a:spAutoFit/>
          </a:bodyPr>
          <a:lstStyle/>
          <a:p>
            <a:pPr algn="ctr">
              <a:spcBef>
                <a:spcPct val="50000"/>
              </a:spcBef>
            </a:pPr>
            <a:r>
              <a:rPr lang="nl-NL" sz="4400" b="1">
                <a:solidFill>
                  <a:schemeClr val="bg1"/>
                </a:solidFill>
                <a:latin typeface="Palatino Linotype" pitchFamily="18" charset="0"/>
              </a:rPr>
              <a:t>natuur:</a:t>
            </a:r>
          </a:p>
          <a:p>
            <a:pPr algn="ctr">
              <a:spcBef>
                <a:spcPct val="50000"/>
              </a:spcBef>
            </a:pPr>
            <a:r>
              <a:rPr lang="nl-NL" sz="4400" b="1">
                <a:solidFill>
                  <a:schemeClr val="bg1"/>
                </a:solidFill>
                <a:latin typeface="Palatino Linotype" pitchFamily="18" charset="0"/>
              </a:rPr>
              <a:t>100.000</a:t>
            </a:r>
            <a:r>
              <a:rPr lang="nl-NL">
                <a:solidFill>
                  <a:schemeClr val="bg1"/>
                </a:solidFill>
              </a:rPr>
              <a:t>  </a:t>
            </a:r>
            <a:r>
              <a:rPr lang="nl-NL" sz="4400" b="1">
                <a:solidFill>
                  <a:schemeClr val="bg1"/>
                </a:solidFill>
                <a:latin typeface="Palatino Linotype" pitchFamily="18" charset="0"/>
              </a:rPr>
              <a:t>mensen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Picture 2" descr="C:\Users\Simon\Documents\KLINGEN BOMEN\communicatie\plaatjes\bosplaatjes\kaalslag fs Vogezen.JPG"/>
          <p:cNvPicPr>
            <a:picLocks noGrp="1" noChangeAspect="1" noChangeArrowheads="1"/>
          </p:cNvPicPr>
          <p:nvPr>
            <p:ph idx="1"/>
          </p:nvPr>
        </p:nvPicPr>
        <p:blipFill>
          <a:blip r:embed="rId2" cstate="print"/>
          <a:srcRect/>
          <a:stretch>
            <a:fillRect/>
          </a:stretch>
        </p:blipFill>
        <p:spPr bwMode="auto">
          <a:xfrm>
            <a:off x="-1" y="0"/>
            <a:ext cx="9149667" cy="602128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31746" name="Picture 2" descr="C:\Users\Simon\Documents\KLINGEN BOMEN\communicatie\plaatjes\bosplaatjes\kaalkapje Ardennen.jpg"/>
          <p:cNvPicPr>
            <a:picLocks noGrp="1" noChangeAspect="1" noChangeArrowheads="1"/>
          </p:cNvPicPr>
          <p:nvPr>
            <p:ph idx="1"/>
          </p:nvPr>
        </p:nvPicPr>
        <p:blipFill>
          <a:blip r:embed="rId2" cstate="print"/>
          <a:srcRect/>
          <a:stretch>
            <a:fillRect/>
          </a:stretch>
        </p:blipFill>
        <p:spPr bwMode="auto">
          <a:xfrm>
            <a:off x="0" y="0"/>
            <a:ext cx="9214346" cy="551723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A'berg langs wildweitje (2).jpg"/>
          <p:cNvPicPr>
            <a:picLocks noGrp="1" noChangeAspect="1"/>
          </p:cNvPicPr>
          <p:nvPr>
            <p:ph idx="1"/>
          </p:nvPr>
        </p:nvPicPr>
        <p:blipFill>
          <a:blip r:embed="rId2" cstate="print"/>
          <a:stretch>
            <a:fillRect/>
          </a:stretch>
        </p:blipFill>
        <p:spPr>
          <a:xfrm>
            <a:off x="0" y="0"/>
            <a:ext cx="9143999" cy="6858000"/>
          </a:xfrm>
        </p:spPr>
      </p:pic>
      <p:sp>
        <p:nvSpPr>
          <p:cNvPr id="5" name="Tekstvak 4"/>
          <p:cNvSpPr txBox="1"/>
          <p:nvPr/>
        </p:nvSpPr>
        <p:spPr>
          <a:xfrm>
            <a:off x="4644008" y="6093296"/>
            <a:ext cx="4212976" cy="584775"/>
          </a:xfrm>
          <a:prstGeom prst="rect">
            <a:avLst/>
          </a:prstGeom>
          <a:noFill/>
        </p:spPr>
        <p:txBody>
          <a:bodyPr wrap="square" rtlCol="0">
            <a:spAutoFit/>
          </a:bodyPr>
          <a:lstStyle/>
          <a:p>
            <a:r>
              <a:rPr lang="nl-NL" sz="3200" dirty="0" smtClean="0">
                <a:solidFill>
                  <a:schemeClr val="bg1"/>
                </a:solidFill>
              </a:rPr>
              <a:t>autonome verjonging</a:t>
            </a:r>
            <a:endParaRPr lang="nl-NL" sz="32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oosendaal 1"/>
          <p:cNvPicPr>
            <a:picLocks noChangeAspect="1" noChangeArrowheads="1"/>
          </p:cNvPicPr>
          <p:nvPr/>
        </p:nvPicPr>
        <p:blipFill>
          <a:blip r:embed="rId2" cstate="print"/>
          <a:srcRect/>
          <a:stretch>
            <a:fillRect/>
          </a:stretch>
        </p:blipFill>
        <p:spPr bwMode="auto">
          <a:xfrm>
            <a:off x="3707905" y="0"/>
            <a:ext cx="5436096" cy="4077072"/>
          </a:xfrm>
          <a:prstGeom prst="rect">
            <a:avLst/>
          </a:prstGeom>
          <a:noFill/>
        </p:spPr>
      </p:pic>
      <p:sp>
        <p:nvSpPr>
          <p:cNvPr id="5" name="Titel 1"/>
          <p:cNvSpPr txBox="1">
            <a:spLocks/>
          </p:cNvSpPr>
          <p:nvPr/>
        </p:nvSpPr>
        <p:spPr>
          <a:xfrm>
            <a:off x="251520" y="908720"/>
            <a:ext cx="5184576" cy="2808312"/>
          </a:xfrm>
          <a:prstGeom prst="rect">
            <a:avLst/>
          </a:prstGeom>
        </p:spPr>
        <p:txBody>
          <a:bodyPr>
            <a:normAutofit fontScale="92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l-NL" sz="3300" b="0" i="0" u="none" strike="noStrike" kern="1200" cap="none" spc="0" normalizeH="0" baseline="0" noProof="0" dirty="0" smtClean="0">
                <a:ln>
                  <a:noFill/>
                </a:ln>
                <a:effectLst/>
                <a:uLnTx/>
                <a:uFillTx/>
                <a:latin typeface="+mj-lt"/>
                <a:ea typeface="+mj-ea"/>
                <a:cs typeface="+mj-cs"/>
              </a:rPr>
              <a:t>Studiekringdag 2012</a:t>
            </a:r>
            <a:r>
              <a:rPr kumimoji="0" lang="nl-NL" sz="2400" b="0" i="0" u="none" strike="noStrike" kern="1200" cap="none" spc="0" normalizeH="0" baseline="0" noProof="0" dirty="0" smtClean="0">
                <a:ln>
                  <a:noFill/>
                </a:ln>
                <a:solidFill>
                  <a:schemeClr val="tx1"/>
                </a:solidFill>
                <a:effectLst/>
                <a:uLnTx/>
                <a:uFillTx/>
                <a:latin typeface="+mj-lt"/>
                <a:ea typeface="+mj-ea"/>
                <a:cs typeface="+mj-cs"/>
              </a:rPr>
              <a:t/>
            </a:r>
            <a:br>
              <a:rPr kumimoji="0" lang="nl-NL" sz="2400" b="0" i="0" u="none" strike="noStrike" kern="1200" cap="none" spc="0" normalizeH="0" baseline="0" noProof="0" dirty="0" smtClean="0">
                <a:ln>
                  <a:noFill/>
                </a:ln>
                <a:solidFill>
                  <a:schemeClr val="tx1"/>
                </a:solidFill>
                <a:effectLst/>
                <a:uLnTx/>
                <a:uFillTx/>
                <a:latin typeface="+mj-lt"/>
                <a:ea typeface="+mj-ea"/>
                <a:cs typeface="+mj-cs"/>
              </a:rPr>
            </a:br>
            <a:r>
              <a:rPr lang="nl-NL" sz="6800" dirty="0" smtClean="0">
                <a:solidFill>
                  <a:schemeClr val="bg1"/>
                </a:solidFill>
                <a:latin typeface="+mj-lt"/>
                <a:ea typeface="+mj-ea"/>
                <a:cs typeface="+mj-cs"/>
              </a:rPr>
              <a:t>Keuzes</a:t>
            </a:r>
            <a:r>
              <a:rPr kumimoji="0" lang="nl-NL" sz="2400" b="0" i="0" u="none" strike="noStrike" kern="1200" cap="none" spc="0" normalizeH="0" baseline="0" noProof="0" dirty="0" smtClean="0">
                <a:ln>
                  <a:noFill/>
                </a:ln>
                <a:solidFill>
                  <a:schemeClr val="bg1"/>
                </a:solidFill>
                <a:effectLst/>
                <a:uLnTx/>
                <a:uFillTx/>
                <a:latin typeface="+mj-lt"/>
                <a:ea typeface="+mj-ea"/>
                <a:cs typeface="+mj-cs"/>
              </a:rPr>
              <a:t>  </a:t>
            </a:r>
            <a:r>
              <a:rPr kumimoji="0" lang="nl-NL" sz="6900" b="0" i="0" u="none" strike="noStrike" kern="1200" cap="none" spc="0" normalizeH="0" noProof="0" dirty="0" smtClean="0">
                <a:ln>
                  <a:noFill/>
                </a:ln>
                <a:solidFill>
                  <a:schemeClr val="bg1"/>
                </a:solidFill>
                <a:effectLst/>
                <a:uLnTx/>
                <a:uFillTx/>
                <a:latin typeface="+mj-lt"/>
                <a:ea typeface="+mj-ea"/>
                <a:cs typeface="+mj-cs"/>
              </a:rPr>
              <a:t>bij </a:t>
            </a:r>
          </a:p>
          <a:p>
            <a:pPr marL="0" marR="0" lvl="0" indent="0" defTabSz="914400" rtl="0" eaLnBrk="1" fontAlgn="auto" latinLnBrk="0" hangingPunct="1">
              <a:lnSpc>
                <a:spcPct val="100000"/>
              </a:lnSpc>
              <a:spcBef>
                <a:spcPct val="0"/>
              </a:spcBef>
              <a:spcAft>
                <a:spcPts val="0"/>
              </a:spcAft>
              <a:buClrTx/>
              <a:buSzTx/>
              <a:buFontTx/>
              <a:buNone/>
              <a:tabLst/>
              <a:defRPr/>
            </a:pPr>
            <a:r>
              <a:rPr kumimoji="0" lang="nl-NL" sz="6900" b="0" i="0" u="none" strike="noStrike" kern="1200" cap="none" spc="0" normalizeH="0" baseline="0" noProof="0" dirty="0" smtClean="0">
                <a:ln>
                  <a:noFill/>
                </a:ln>
                <a:solidFill>
                  <a:schemeClr val="bg1"/>
                </a:solidFill>
                <a:effectLst/>
                <a:uLnTx/>
                <a:uFillTx/>
                <a:latin typeface="+mj-lt"/>
                <a:ea typeface="+mj-ea"/>
                <a:cs typeface="+mj-cs"/>
              </a:rPr>
              <a:t>bosverjonging</a:t>
            </a:r>
          </a:p>
          <a:p>
            <a:pPr marL="0" marR="0" lvl="0" indent="0" defTabSz="914400" rtl="0" eaLnBrk="1" fontAlgn="auto" latinLnBrk="0" hangingPunct="1">
              <a:lnSpc>
                <a:spcPct val="100000"/>
              </a:lnSpc>
              <a:spcBef>
                <a:spcPct val="0"/>
              </a:spcBef>
              <a:spcAft>
                <a:spcPts val="0"/>
              </a:spcAft>
              <a:buClrTx/>
              <a:buSzTx/>
              <a:buFontTx/>
              <a:buNone/>
              <a:tabLst/>
              <a:defRPr/>
            </a:pPr>
            <a:r>
              <a:rPr lang="nl-NL" sz="3100" dirty="0" smtClean="0">
                <a:latin typeface="+mj-lt"/>
                <a:ea typeface="+mj-ea"/>
                <a:cs typeface="+mj-cs"/>
              </a:rPr>
              <a:t>Simon Klingen</a:t>
            </a:r>
            <a:endParaRPr lang="nl-NL" sz="3100" dirty="0">
              <a:latin typeface="+mj-lt"/>
              <a:ea typeface="+mj-ea"/>
              <a:cs typeface="+mj-cs"/>
            </a:endParaRPr>
          </a:p>
        </p:txBody>
      </p:sp>
      <p:sp>
        <p:nvSpPr>
          <p:cNvPr id="6" name="Tekstvak 5"/>
          <p:cNvSpPr txBox="1"/>
          <p:nvPr/>
        </p:nvSpPr>
        <p:spPr>
          <a:xfrm>
            <a:off x="1187624" y="4149080"/>
            <a:ext cx="7704856" cy="2308324"/>
          </a:xfrm>
          <a:prstGeom prst="rect">
            <a:avLst/>
          </a:prstGeom>
          <a:noFill/>
        </p:spPr>
        <p:txBody>
          <a:bodyPr wrap="square" rtlCol="0">
            <a:spAutoFit/>
          </a:bodyPr>
          <a:lstStyle/>
          <a:p>
            <a:pPr marL="514350" indent="-514350">
              <a:buClr>
                <a:schemeClr val="tx1">
                  <a:lumMod val="95000"/>
                  <a:lumOff val="5000"/>
                </a:schemeClr>
              </a:buClr>
              <a:buSzPct val="75000"/>
            </a:pPr>
            <a:r>
              <a:rPr lang="nl-NL" sz="3600" dirty="0" smtClean="0">
                <a:solidFill>
                  <a:srgbClr val="FFFF00"/>
                </a:solidFill>
              </a:rPr>
              <a:t>	  opmaat: kleine bosfilosofie</a:t>
            </a:r>
          </a:p>
          <a:p>
            <a:pPr marL="742950" indent="-742950">
              <a:buClr>
                <a:schemeClr val="tx1">
                  <a:lumMod val="95000"/>
                  <a:lumOff val="5000"/>
                </a:schemeClr>
              </a:buClr>
              <a:buSzPct val="75000"/>
              <a:buFont typeface="+mj-lt"/>
              <a:buAutoNum type="arabicPeriod"/>
            </a:pPr>
            <a:r>
              <a:rPr lang="nl-NL" sz="3600" dirty="0" smtClean="0">
                <a:solidFill>
                  <a:srgbClr val="FFFF00"/>
                </a:solidFill>
              </a:rPr>
              <a:t>planning</a:t>
            </a:r>
          </a:p>
          <a:p>
            <a:pPr marL="742950" indent="-742950">
              <a:buClr>
                <a:schemeClr val="tx1">
                  <a:lumMod val="95000"/>
                  <a:lumOff val="5000"/>
                </a:schemeClr>
              </a:buClr>
              <a:buSzPct val="75000"/>
              <a:buFont typeface="+mj-lt"/>
              <a:buAutoNum type="arabicPeriod"/>
            </a:pPr>
            <a:r>
              <a:rPr lang="nl-NL" sz="3600" dirty="0" smtClean="0">
                <a:solidFill>
                  <a:srgbClr val="FFFF00"/>
                </a:solidFill>
              </a:rPr>
              <a:t>communicatie</a:t>
            </a:r>
          </a:p>
          <a:p>
            <a:pPr marL="742950" indent="-742950">
              <a:buClr>
                <a:schemeClr val="tx1">
                  <a:lumMod val="95000"/>
                  <a:lumOff val="5000"/>
                </a:schemeClr>
              </a:buClr>
              <a:buSzPct val="75000"/>
              <a:buFont typeface="+mj-lt"/>
              <a:buAutoNum type="arabicPeriod"/>
            </a:pPr>
            <a:r>
              <a:rPr lang="nl-NL" sz="3600" dirty="0" smtClean="0">
                <a:solidFill>
                  <a:srgbClr val="FFFF00"/>
                </a:solidFill>
              </a:rPr>
              <a:t>de praktijk</a:t>
            </a:r>
            <a:endParaRPr lang="nl-NL"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oosendaal 1"/>
          <p:cNvPicPr>
            <a:picLocks noChangeAspect="1" noChangeArrowheads="1"/>
          </p:cNvPicPr>
          <p:nvPr/>
        </p:nvPicPr>
        <p:blipFill>
          <a:blip r:embed="rId2" cstate="print"/>
          <a:srcRect/>
          <a:stretch>
            <a:fillRect/>
          </a:stretch>
        </p:blipFill>
        <p:spPr bwMode="auto">
          <a:xfrm>
            <a:off x="0" y="0"/>
            <a:ext cx="16116300" cy="1208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berken (3).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8445624" cy="1512168"/>
          </a:xfrm>
        </p:spPr>
        <p:txBody>
          <a:bodyPr>
            <a:noAutofit/>
          </a:bodyPr>
          <a:lstStyle/>
          <a:p>
            <a:pPr algn="l"/>
            <a:r>
              <a:rPr lang="nl-NL" sz="3200" dirty="0" smtClean="0">
                <a:solidFill>
                  <a:schemeClr val="bg1"/>
                </a:solidFill>
              </a:rPr>
              <a:t>Afname (productiegerichte) bosverjonging door:</a:t>
            </a:r>
            <a:endParaRPr lang="nl-NL" sz="3200" dirty="0">
              <a:solidFill>
                <a:schemeClr val="bg1"/>
              </a:solidFill>
            </a:endParaRPr>
          </a:p>
        </p:txBody>
      </p:sp>
      <p:sp>
        <p:nvSpPr>
          <p:cNvPr id="4" name="Tekstvak 3"/>
          <p:cNvSpPr txBox="1"/>
          <p:nvPr/>
        </p:nvSpPr>
        <p:spPr>
          <a:xfrm>
            <a:off x="395536" y="1412776"/>
            <a:ext cx="8748464" cy="3785652"/>
          </a:xfrm>
          <a:prstGeom prst="rect">
            <a:avLst/>
          </a:prstGeom>
          <a:noFill/>
        </p:spPr>
        <p:txBody>
          <a:bodyPr wrap="square" rtlCol="0">
            <a:spAutoFit/>
          </a:bodyPr>
          <a:lstStyle/>
          <a:p>
            <a:pPr>
              <a:lnSpc>
                <a:spcPct val="150000"/>
              </a:lnSpc>
              <a:buFont typeface="Arial" pitchFamily="34" charset="0"/>
              <a:buChar char="•"/>
            </a:pPr>
            <a:r>
              <a:rPr lang="nl-NL" sz="3200" dirty="0" smtClean="0"/>
              <a:t>  meer aandacht voor natuurdoelen</a:t>
            </a:r>
          </a:p>
          <a:p>
            <a:pPr>
              <a:lnSpc>
                <a:spcPct val="150000"/>
              </a:lnSpc>
              <a:buFont typeface="Arial" pitchFamily="34" charset="0"/>
              <a:buChar char="•"/>
            </a:pPr>
            <a:r>
              <a:rPr lang="nl-NL" sz="3200" dirty="0" smtClean="0"/>
              <a:t>  getalsmatig houvast verdween</a:t>
            </a:r>
          </a:p>
          <a:p>
            <a:pPr>
              <a:lnSpc>
                <a:spcPct val="150000"/>
              </a:lnSpc>
              <a:buFont typeface="Arial" pitchFamily="34" charset="0"/>
              <a:buChar char="•"/>
            </a:pPr>
            <a:r>
              <a:rPr lang="nl-NL" sz="3200" dirty="0" smtClean="0"/>
              <a:t>  wegvallen herplantsubsidie</a:t>
            </a:r>
          </a:p>
          <a:p>
            <a:pPr>
              <a:lnSpc>
                <a:spcPct val="150000"/>
              </a:lnSpc>
              <a:buFont typeface="Arial" pitchFamily="34" charset="0"/>
              <a:buChar char="•"/>
            </a:pPr>
            <a:r>
              <a:rPr lang="nl-NL" sz="3200" dirty="0" smtClean="0"/>
              <a:t>  minimale investeringen</a:t>
            </a:r>
          </a:p>
          <a:p>
            <a:pPr>
              <a:lnSpc>
                <a:spcPct val="150000"/>
              </a:lnSpc>
              <a:buFont typeface="Arial" pitchFamily="34" charset="0"/>
              <a:buChar char="•"/>
            </a:pPr>
            <a:r>
              <a:rPr lang="nl-NL" sz="3200" dirty="0" smtClean="0"/>
              <a:t>  beheerders terughoudend met ‘kaalslagen’ </a:t>
            </a:r>
            <a:endParaRPr lang="nl-NL"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imon\Desktop\KLINGEN BOMEN\communicatie\plaatjes\bosplaatjes\bosverjonging\Maartensdijk 1.jpg"/>
          <p:cNvPicPr>
            <a:picLocks noChangeAspect="1" noChangeArrowheads="1"/>
          </p:cNvPicPr>
          <p:nvPr/>
        </p:nvPicPr>
        <p:blipFill>
          <a:blip r:embed="rId2" cstate="print"/>
          <a:srcRect/>
          <a:stretch>
            <a:fillRect/>
          </a:stretch>
        </p:blipFill>
        <p:spPr bwMode="auto">
          <a:xfrm>
            <a:off x="10124" y="0"/>
            <a:ext cx="9123752"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Desktop\KLINGEN BOMEN\communicatie\plaatjes\bosplaatjes\bosverjonging\onvolkomen bos Stratenus.jpg"/>
          <p:cNvPicPr>
            <a:picLocks noChangeAspect="1" noChangeArrowheads="1"/>
          </p:cNvPicPr>
          <p:nvPr/>
        </p:nvPicPr>
        <p:blipFill>
          <a:blip r:embed="rId2" cstate="print"/>
          <a:srcRect/>
          <a:stretch>
            <a:fillRect/>
          </a:stretch>
        </p:blipFill>
        <p:spPr bwMode="auto">
          <a:xfrm>
            <a:off x="0" y="0"/>
            <a:ext cx="9144000" cy="6886223"/>
          </a:xfrm>
          <a:prstGeom prst="rect">
            <a:avLst/>
          </a:prstGeom>
          <a:noFill/>
        </p:spPr>
      </p:pic>
      <p:sp>
        <p:nvSpPr>
          <p:cNvPr id="4" name="Tekstvak 3"/>
          <p:cNvSpPr txBox="1"/>
          <p:nvPr/>
        </p:nvSpPr>
        <p:spPr>
          <a:xfrm>
            <a:off x="5724128" y="5301208"/>
            <a:ext cx="1872208" cy="461665"/>
          </a:xfrm>
          <a:prstGeom prst="rect">
            <a:avLst/>
          </a:prstGeom>
          <a:noFill/>
        </p:spPr>
        <p:txBody>
          <a:bodyPr wrap="square" rtlCol="0">
            <a:spAutoFit/>
          </a:bodyPr>
          <a:lstStyle/>
          <a:p>
            <a:r>
              <a:rPr lang="nl-NL" sz="2400" dirty="0" smtClean="0">
                <a:solidFill>
                  <a:schemeClr val="bg1"/>
                </a:solidFill>
              </a:rPr>
              <a:t>geplante eik</a:t>
            </a:r>
            <a:endParaRPr lang="nl-NL" sz="2400" dirty="0">
              <a:solidFill>
                <a:schemeClr val="bg1"/>
              </a:solidFill>
            </a:endParaRPr>
          </a:p>
        </p:txBody>
      </p:sp>
      <p:sp>
        <p:nvSpPr>
          <p:cNvPr id="5" name="Tekstvak 4"/>
          <p:cNvSpPr txBox="1"/>
          <p:nvPr/>
        </p:nvSpPr>
        <p:spPr>
          <a:xfrm>
            <a:off x="755576" y="4509120"/>
            <a:ext cx="1872208" cy="461665"/>
          </a:xfrm>
          <a:prstGeom prst="rect">
            <a:avLst/>
          </a:prstGeom>
          <a:noFill/>
        </p:spPr>
        <p:txBody>
          <a:bodyPr wrap="square" rtlCol="0">
            <a:spAutoFit/>
          </a:bodyPr>
          <a:lstStyle/>
          <a:p>
            <a:r>
              <a:rPr lang="nl-NL" sz="2400" dirty="0" smtClean="0">
                <a:solidFill>
                  <a:schemeClr val="bg1"/>
                </a:solidFill>
              </a:rPr>
              <a:t>geplante eik</a:t>
            </a:r>
            <a:endParaRPr lang="nl-NL" sz="2400" dirty="0">
              <a:solidFill>
                <a:schemeClr val="bg1"/>
              </a:solidFill>
            </a:endParaRPr>
          </a:p>
        </p:txBody>
      </p:sp>
      <p:cxnSp>
        <p:nvCxnSpPr>
          <p:cNvPr id="7" name="Rechte verbindingslijn met pijl 6"/>
          <p:cNvCxnSpPr>
            <a:stCxn id="4" idx="0"/>
          </p:cNvCxnSpPr>
          <p:nvPr/>
        </p:nvCxnSpPr>
        <p:spPr>
          <a:xfrm flipV="1">
            <a:off x="6660232" y="4221088"/>
            <a:ext cx="1296144" cy="10801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flipH="1" flipV="1">
            <a:off x="179512" y="3861048"/>
            <a:ext cx="648072"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chte verbindingslijn 4"/>
          <p:cNvCxnSpPr/>
          <p:nvPr/>
        </p:nvCxnSpPr>
        <p:spPr>
          <a:xfrm>
            <a:off x="467544" y="620688"/>
            <a:ext cx="0" cy="56886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a:off x="395536" y="6309320"/>
            <a:ext cx="856895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323528" y="6488668"/>
            <a:ext cx="8820472" cy="369332"/>
          </a:xfrm>
          <a:prstGeom prst="rect">
            <a:avLst/>
          </a:prstGeom>
          <a:noFill/>
        </p:spPr>
        <p:txBody>
          <a:bodyPr wrap="square" rtlCol="0">
            <a:spAutoFit/>
          </a:bodyPr>
          <a:lstStyle/>
          <a:p>
            <a:r>
              <a:rPr lang="nl-NL" b="1" dirty="0" smtClean="0">
                <a:solidFill>
                  <a:srgbClr val="002060"/>
                </a:solidFill>
              </a:rPr>
              <a:t>0        	     20	               40        	       60        	80	          100    	 120</a:t>
            </a:r>
            <a:endParaRPr lang="nl-NL" b="1" dirty="0">
              <a:solidFill>
                <a:srgbClr val="002060"/>
              </a:solidFill>
            </a:endParaRPr>
          </a:p>
        </p:txBody>
      </p:sp>
      <p:sp>
        <p:nvSpPr>
          <p:cNvPr id="9" name="Tekstvak 8"/>
          <p:cNvSpPr txBox="1"/>
          <p:nvPr/>
        </p:nvSpPr>
        <p:spPr>
          <a:xfrm>
            <a:off x="0" y="836712"/>
            <a:ext cx="504056" cy="4216539"/>
          </a:xfrm>
          <a:prstGeom prst="rect">
            <a:avLst/>
          </a:prstGeom>
          <a:noFill/>
        </p:spPr>
        <p:txBody>
          <a:bodyPr wrap="square" rtlCol="0">
            <a:spAutoFit/>
          </a:bodyPr>
          <a:lstStyle/>
          <a:p>
            <a:pPr algn="ctr"/>
            <a:r>
              <a:rPr lang="nl-NL" sz="2000" b="1" dirty="0" smtClean="0"/>
              <a:t>%  </a:t>
            </a:r>
          </a:p>
          <a:p>
            <a:pPr algn="r"/>
            <a:endParaRPr lang="nl-NL" sz="2000" b="1" dirty="0" smtClean="0"/>
          </a:p>
          <a:p>
            <a:pPr algn="r"/>
            <a:endParaRPr lang="nl-NL" sz="2000" b="1" dirty="0"/>
          </a:p>
          <a:p>
            <a:pPr algn="r"/>
            <a:r>
              <a:rPr lang="nl-NL" sz="2000" b="1" dirty="0" smtClean="0"/>
              <a:t>30</a:t>
            </a:r>
            <a:endParaRPr lang="nl-NL" sz="2000" b="1" dirty="0"/>
          </a:p>
          <a:p>
            <a:pPr algn="r"/>
            <a:endParaRPr lang="nl-NL" sz="2000" b="1" dirty="0" smtClean="0"/>
          </a:p>
          <a:p>
            <a:pPr algn="r"/>
            <a:endParaRPr lang="nl-NL" sz="1400" b="1" dirty="0" smtClean="0"/>
          </a:p>
          <a:p>
            <a:pPr algn="r"/>
            <a:endParaRPr lang="nl-NL" sz="2000" b="1" dirty="0"/>
          </a:p>
          <a:p>
            <a:pPr algn="r"/>
            <a:endParaRPr lang="nl-NL" sz="2000" b="1" dirty="0"/>
          </a:p>
          <a:p>
            <a:pPr algn="r"/>
            <a:r>
              <a:rPr lang="nl-NL" sz="2000" b="1" dirty="0" smtClean="0"/>
              <a:t>20</a:t>
            </a:r>
          </a:p>
          <a:p>
            <a:pPr algn="r"/>
            <a:endParaRPr lang="nl-NL" sz="2000" b="1" dirty="0" smtClean="0"/>
          </a:p>
          <a:p>
            <a:pPr algn="r"/>
            <a:endParaRPr lang="nl-NL" sz="2000" b="1" dirty="0"/>
          </a:p>
          <a:p>
            <a:pPr algn="r"/>
            <a:r>
              <a:rPr lang="nl-NL" sz="1400" b="1" dirty="0" smtClean="0"/>
              <a:t> </a:t>
            </a:r>
          </a:p>
          <a:p>
            <a:pPr algn="r"/>
            <a:endParaRPr lang="nl-NL" sz="2000" b="1" dirty="0"/>
          </a:p>
          <a:p>
            <a:pPr algn="r"/>
            <a:r>
              <a:rPr lang="nl-NL" sz="2000" b="1" dirty="0" smtClean="0"/>
              <a:t>10</a:t>
            </a:r>
            <a:endParaRPr lang="nl-NL" sz="2000" b="1" dirty="0"/>
          </a:p>
        </p:txBody>
      </p:sp>
      <p:sp>
        <p:nvSpPr>
          <p:cNvPr id="12" name="Tekstvak 11"/>
          <p:cNvSpPr txBox="1"/>
          <p:nvPr/>
        </p:nvSpPr>
        <p:spPr>
          <a:xfrm>
            <a:off x="1979712" y="332656"/>
            <a:ext cx="4968552" cy="584775"/>
          </a:xfrm>
          <a:prstGeom prst="rect">
            <a:avLst/>
          </a:prstGeom>
          <a:noFill/>
        </p:spPr>
        <p:txBody>
          <a:bodyPr wrap="square" rtlCol="0">
            <a:spAutoFit/>
          </a:bodyPr>
          <a:lstStyle/>
          <a:p>
            <a:r>
              <a:rPr lang="nl-NL" sz="3200" b="1" dirty="0" smtClean="0"/>
              <a:t>leeftijden Nederlandse bos</a:t>
            </a:r>
            <a:endParaRPr lang="nl-NL" sz="3200" b="1" dirty="0"/>
          </a:p>
        </p:txBody>
      </p:sp>
      <p:sp>
        <p:nvSpPr>
          <p:cNvPr id="13" name="Stroomdiagram: Proces 12"/>
          <p:cNvSpPr/>
          <p:nvPr/>
        </p:nvSpPr>
        <p:spPr>
          <a:xfrm>
            <a:off x="683568" y="3717032"/>
            <a:ext cx="288032" cy="2592288"/>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Stroomdiagram: Proces 14"/>
          <p:cNvSpPr/>
          <p:nvPr/>
        </p:nvSpPr>
        <p:spPr>
          <a:xfrm>
            <a:off x="2123728" y="1556792"/>
            <a:ext cx="288032" cy="4752528"/>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Stroomdiagram: Proces 15"/>
          <p:cNvSpPr/>
          <p:nvPr/>
        </p:nvSpPr>
        <p:spPr>
          <a:xfrm>
            <a:off x="7884368" y="6021288"/>
            <a:ext cx="288032" cy="288032"/>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Stroomdiagram: Proces 16"/>
          <p:cNvSpPr/>
          <p:nvPr/>
        </p:nvSpPr>
        <p:spPr>
          <a:xfrm>
            <a:off x="3563888" y="2708920"/>
            <a:ext cx="288032" cy="3600400"/>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Stroomdiagram: Proces 17"/>
          <p:cNvSpPr/>
          <p:nvPr/>
        </p:nvSpPr>
        <p:spPr>
          <a:xfrm>
            <a:off x="6444208" y="5445224"/>
            <a:ext cx="288032" cy="864096"/>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roomdiagram: Proces 18"/>
          <p:cNvSpPr/>
          <p:nvPr/>
        </p:nvSpPr>
        <p:spPr>
          <a:xfrm>
            <a:off x="5004048" y="4365104"/>
            <a:ext cx="288032" cy="1944216"/>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Stroomdiagram: Proces 22"/>
          <p:cNvSpPr/>
          <p:nvPr/>
        </p:nvSpPr>
        <p:spPr>
          <a:xfrm>
            <a:off x="7308304" y="980728"/>
            <a:ext cx="1584176" cy="288032"/>
          </a:xfrm>
          <a:prstGeom prst="flowChart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7308304" y="908720"/>
            <a:ext cx="1551392" cy="369332"/>
          </a:xfrm>
          <a:prstGeom prst="rect">
            <a:avLst/>
          </a:prstGeom>
        </p:spPr>
        <p:txBody>
          <a:bodyPr wrap="square">
            <a:spAutoFit/>
          </a:bodyPr>
          <a:lstStyle/>
          <a:p>
            <a:pPr lvl="0"/>
            <a:r>
              <a:rPr lang="nl-NL" b="1" dirty="0" smtClean="0">
                <a:solidFill>
                  <a:schemeClr val="bg1"/>
                </a:solidFill>
              </a:rPr>
              <a:t>1982</a:t>
            </a:r>
            <a:endParaRPr lang="nl-NL" b="1" dirty="0">
              <a:solidFill>
                <a:schemeClr val="bg1"/>
              </a:solidFill>
            </a:endParaRPr>
          </a:p>
        </p:txBody>
      </p:sp>
      <p:sp>
        <p:nvSpPr>
          <p:cNvPr id="26" name="Stroomdiagram: Proces 25"/>
          <p:cNvSpPr/>
          <p:nvPr/>
        </p:nvSpPr>
        <p:spPr>
          <a:xfrm>
            <a:off x="1043608" y="4869160"/>
            <a:ext cx="288032" cy="1440160"/>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Stroomdiagram: Proces 26"/>
          <p:cNvSpPr/>
          <p:nvPr/>
        </p:nvSpPr>
        <p:spPr>
          <a:xfrm>
            <a:off x="2483768" y="2852936"/>
            <a:ext cx="288032" cy="3456384"/>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Stroomdiagram: Proces 27"/>
          <p:cNvSpPr/>
          <p:nvPr/>
        </p:nvSpPr>
        <p:spPr>
          <a:xfrm>
            <a:off x="3923928" y="2708920"/>
            <a:ext cx="288032" cy="3600400"/>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Stroomdiagram: Proces 28"/>
          <p:cNvSpPr/>
          <p:nvPr/>
        </p:nvSpPr>
        <p:spPr>
          <a:xfrm>
            <a:off x="5364088" y="3284984"/>
            <a:ext cx="288032" cy="3024336"/>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Stroomdiagram: Proces 29"/>
          <p:cNvSpPr/>
          <p:nvPr/>
        </p:nvSpPr>
        <p:spPr>
          <a:xfrm>
            <a:off x="6804248" y="4941168"/>
            <a:ext cx="288032" cy="1368152"/>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Stroomdiagram: Proces 30"/>
          <p:cNvSpPr/>
          <p:nvPr/>
        </p:nvSpPr>
        <p:spPr>
          <a:xfrm>
            <a:off x="8244408" y="4941168"/>
            <a:ext cx="288032" cy="1368152"/>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Stroomdiagram: Proces 31"/>
          <p:cNvSpPr/>
          <p:nvPr/>
        </p:nvSpPr>
        <p:spPr>
          <a:xfrm>
            <a:off x="7308304" y="1556792"/>
            <a:ext cx="1584176" cy="360040"/>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p:cNvSpPr txBox="1"/>
          <p:nvPr/>
        </p:nvSpPr>
        <p:spPr>
          <a:xfrm>
            <a:off x="7308304" y="1556792"/>
            <a:ext cx="1224136" cy="369332"/>
          </a:xfrm>
          <a:prstGeom prst="rect">
            <a:avLst/>
          </a:prstGeom>
          <a:noFill/>
        </p:spPr>
        <p:txBody>
          <a:bodyPr wrap="square" rtlCol="0">
            <a:spAutoFit/>
          </a:bodyPr>
          <a:lstStyle/>
          <a:p>
            <a:r>
              <a:rPr lang="nl-NL" b="1" dirty="0" smtClean="0"/>
              <a:t>2003</a:t>
            </a:r>
            <a:endParaRPr lang="nl-NL" b="1" dirty="0"/>
          </a:p>
        </p:txBody>
      </p:sp>
      <p:cxnSp>
        <p:nvCxnSpPr>
          <p:cNvPr id="36" name="Rechte verbindingslijn 35"/>
          <p:cNvCxnSpPr/>
          <p:nvPr/>
        </p:nvCxnSpPr>
        <p:spPr>
          <a:xfrm>
            <a:off x="1691680" y="6309320"/>
            <a:ext cx="0"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a:off x="3131840" y="6309320"/>
            <a:ext cx="0"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a:off x="4572000" y="6309320"/>
            <a:ext cx="0"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a:off x="6012160" y="6309320"/>
            <a:ext cx="0"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7452320" y="6309320"/>
            <a:ext cx="0"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a:xfrm>
            <a:off x="8892480" y="6309320"/>
            <a:ext cx="0"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ep 51"/>
          <p:cNvGrpSpPr/>
          <p:nvPr/>
        </p:nvGrpSpPr>
        <p:grpSpPr>
          <a:xfrm>
            <a:off x="2483768" y="1340768"/>
            <a:ext cx="3600400" cy="504056"/>
            <a:chOff x="2483768" y="1340768"/>
            <a:chExt cx="3600400" cy="504056"/>
          </a:xfrm>
        </p:grpSpPr>
        <p:sp>
          <p:nvSpPr>
            <p:cNvPr id="45" name="Tekstvak 44"/>
            <p:cNvSpPr txBox="1"/>
            <p:nvPr/>
          </p:nvSpPr>
          <p:spPr>
            <a:xfrm>
              <a:off x="2771800" y="1340768"/>
              <a:ext cx="3312368" cy="369332"/>
            </a:xfrm>
            <a:prstGeom prst="rect">
              <a:avLst/>
            </a:prstGeom>
            <a:noFill/>
          </p:spPr>
          <p:txBody>
            <a:bodyPr wrap="square" rtlCol="0">
              <a:spAutoFit/>
            </a:bodyPr>
            <a:lstStyle/>
            <a:p>
              <a:r>
                <a:rPr lang="nl-NL" dirty="0" smtClean="0"/>
                <a:t>herbebossing na oorlog</a:t>
              </a:r>
              <a:endParaRPr lang="nl-NL" dirty="0"/>
            </a:p>
          </p:txBody>
        </p:sp>
        <p:cxnSp>
          <p:nvCxnSpPr>
            <p:cNvPr id="47" name="Rechte verbindingslijn met pijl 46"/>
            <p:cNvCxnSpPr>
              <a:stCxn id="45" idx="1"/>
            </p:cNvCxnSpPr>
            <p:nvPr/>
          </p:nvCxnSpPr>
          <p:spPr>
            <a:xfrm flipH="1">
              <a:off x="2483768" y="1525434"/>
              <a:ext cx="288032" cy="3193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3" name="Groep 52"/>
          <p:cNvGrpSpPr/>
          <p:nvPr/>
        </p:nvGrpSpPr>
        <p:grpSpPr>
          <a:xfrm>
            <a:off x="3923928" y="2132856"/>
            <a:ext cx="3600400" cy="751438"/>
            <a:chOff x="3923928" y="2132856"/>
            <a:chExt cx="3600400" cy="751438"/>
          </a:xfrm>
        </p:grpSpPr>
        <p:sp>
          <p:nvSpPr>
            <p:cNvPr id="44" name="Tekstvak 43"/>
            <p:cNvSpPr txBox="1"/>
            <p:nvPr/>
          </p:nvSpPr>
          <p:spPr>
            <a:xfrm>
              <a:off x="4427984" y="2132856"/>
              <a:ext cx="3096344" cy="369332"/>
            </a:xfrm>
            <a:prstGeom prst="rect">
              <a:avLst/>
            </a:prstGeom>
            <a:noFill/>
          </p:spPr>
          <p:txBody>
            <a:bodyPr wrap="square" rtlCol="0">
              <a:spAutoFit/>
            </a:bodyPr>
            <a:lstStyle/>
            <a:p>
              <a:r>
                <a:rPr lang="nl-NL" dirty="0" smtClean="0"/>
                <a:t>werkverschaffing 1930</a:t>
              </a:r>
              <a:endParaRPr lang="nl-NL" dirty="0"/>
            </a:p>
          </p:txBody>
        </p:sp>
        <p:cxnSp>
          <p:nvCxnSpPr>
            <p:cNvPr id="50" name="Rechte verbindingslijn met pijl 49"/>
            <p:cNvCxnSpPr/>
            <p:nvPr/>
          </p:nvCxnSpPr>
          <p:spPr>
            <a:xfrm flipH="1">
              <a:off x="3923928" y="2276872"/>
              <a:ext cx="576064" cy="60742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4" name="Groep 56"/>
          <p:cNvGrpSpPr/>
          <p:nvPr/>
        </p:nvGrpSpPr>
        <p:grpSpPr>
          <a:xfrm>
            <a:off x="1403648" y="3645024"/>
            <a:ext cx="7740352" cy="1584176"/>
            <a:chOff x="1403648" y="3645024"/>
            <a:chExt cx="7740352" cy="1584176"/>
          </a:xfrm>
        </p:grpSpPr>
        <p:sp>
          <p:nvSpPr>
            <p:cNvPr id="54" name="Tekstvak 53"/>
            <p:cNvSpPr txBox="1"/>
            <p:nvPr/>
          </p:nvSpPr>
          <p:spPr>
            <a:xfrm>
              <a:off x="5868144" y="3645024"/>
              <a:ext cx="3275856" cy="369332"/>
            </a:xfrm>
            <a:prstGeom prst="rect">
              <a:avLst/>
            </a:prstGeom>
            <a:noFill/>
          </p:spPr>
          <p:txBody>
            <a:bodyPr wrap="square" rtlCol="0">
              <a:spAutoFit/>
            </a:bodyPr>
            <a:lstStyle/>
            <a:p>
              <a:r>
                <a:rPr lang="nl-NL" dirty="0" smtClean="0"/>
                <a:t>10% in 20 jaar = 0,5% / jaar</a:t>
              </a:r>
              <a:endParaRPr lang="nl-NL" dirty="0"/>
            </a:p>
          </p:txBody>
        </p:sp>
        <p:cxnSp>
          <p:nvCxnSpPr>
            <p:cNvPr id="56" name="Rechte verbindingslijn met pijl 55"/>
            <p:cNvCxnSpPr>
              <a:stCxn id="54" idx="1"/>
            </p:cNvCxnSpPr>
            <p:nvPr/>
          </p:nvCxnSpPr>
          <p:spPr>
            <a:xfrm flipH="1">
              <a:off x="1403648" y="3829690"/>
              <a:ext cx="4464496" cy="13995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cxnSp>
        <p:nvCxnSpPr>
          <p:cNvPr id="51" name="Rechte verbindingslijn 50"/>
          <p:cNvCxnSpPr/>
          <p:nvPr/>
        </p:nvCxnSpPr>
        <p:spPr>
          <a:xfrm flipH="1">
            <a:off x="467544" y="1988840"/>
            <a:ext cx="720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flipH="1">
            <a:off x="467544" y="3429000"/>
            <a:ext cx="720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flipH="1">
            <a:off x="467544" y="4869160"/>
            <a:ext cx="720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kstvak 45"/>
          <p:cNvSpPr txBox="1"/>
          <p:nvPr/>
        </p:nvSpPr>
        <p:spPr>
          <a:xfrm>
            <a:off x="2483768" y="764704"/>
            <a:ext cx="3888432" cy="369332"/>
          </a:xfrm>
          <a:prstGeom prst="rect">
            <a:avLst/>
          </a:prstGeom>
          <a:noFill/>
        </p:spPr>
        <p:txBody>
          <a:bodyPr wrap="square" rtlCol="0">
            <a:spAutoFit/>
          </a:bodyPr>
          <a:lstStyle/>
          <a:p>
            <a:r>
              <a:rPr lang="nl-NL" dirty="0" smtClean="0">
                <a:solidFill>
                  <a:schemeClr val="accent3">
                    <a:lumMod val="50000"/>
                  </a:schemeClr>
                </a:solidFill>
              </a:rPr>
              <a:t>bron: Meetnet Functievervulling 2005 </a:t>
            </a:r>
            <a:endParaRPr lang="nl-NL"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2" grpId="0" animBg="1"/>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imon\Desktop\KLINGEN BOMEN\communicatie\plaatjes\bosplaatjes\bosverjonging\De kleine Hoogstraat 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el 1"/>
          <p:cNvSpPr>
            <a:spLocks noGrp="1"/>
          </p:cNvSpPr>
          <p:nvPr>
            <p:ph type="title"/>
          </p:nvPr>
        </p:nvSpPr>
        <p:spPr>
          <a:xfrm>
            <a:off x="0" y="5589240"/>
            <a:ext cx="9144000" cy="1268760"/>
          </a:xfrm>
        </p:spPr>
        <p:txBody>
          <a:bodyPr>
            <a:normAutofit/>
          </a:bodyPr>
          <a:lstStyle/>
          <a:p>
            <a:r>
              <a:rPr lang="nl-NL" sz="4000" dirty="0" smtClean="0">
                <a:solidFill>
                  <a:schemeClr val="bg1"/>
                </a:solidFill>
              </a:rPr>
              <a:t>bosverjonging = keuzes maken</a:t>
            </a:r>
            <a:endParaRPr lang="nl-NL" sz="4000" dirty="0">
              <a:solidFill>
                <a:schemeClr val="bg1"/>
              </a:solidFill>
            </a:endParaRPr>
          </a:p>
        </p:txBody>
      </p:sp>
      <p:sp>
        <p:nvSpPr>
          <p:cNvPr id="5" name="Tekstvak 4"/>
          <p:cNvSpPr txBox="1"/>
          <p:nvPr/>
        </p:nvSpPr>
        <p:spPr>
          <a:xfrm>
            <a:off x="1331640" y="4869160"/>
            <a:ext cx="6552728" cy="1015663"/>
          </a:xfrm>
          <a:prstGeom prst="rect">
            <a:avLst/>
          </a:prstGeom>
          <a:noFill/>
        </p:spPr>
        <p:txBody>
          <a:bodyPr wrap="square" rtlCol="0">
            <a:spAutoFit/>
          </a:bodyPr>
          <a:lstStyle/>
          <a:p>
            <a:r>
              <a:rPr lang="nl-NL" sz="6000" dirty="0" smtClean="0">
                <a:solidFill>
                  <a:srgbClr val="FFFF00"/>
                </a:solidFill>
              </a:rPr>
              <a:t>planning</a:t>
            </a:r>
            <a:endParaRPr lang="nl-NL"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Kuinderbos 2"/>
          <p:cNvPicPr>
            <a:picLocks noGrp="1" noChangeAspect="1" noChangeArrowheads="1"/>
          </p:cNvPicPr>
          <p:nvPr>
            <p:ph type="body" idx="4294967295"/>
          </p:nvPr>
        </p:nvPicPr>
        <p:blipFill>
          <a:blip r:embed="rId2" cstate="print"/>
          <a:srcRect/>
          <a:stretch>
            <a:fillRect/>
          </a:stretch>
        </p:blipFill>
        <p:spPr>
          <a:xfrm>
            <a:off x="0" y="0"/>
            <a:ext cx="9144000" cy="6858000"/>
          </a:xfrm>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Roosendaal 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971600" y="7937"/>
          <a:ext cx="6984503" cy="6850063"/>
        </p:xfrm>
        <a:graphic>
          <a:graphicData uri="http://schemas.openxmlformats.org/presentationml/2006/ole">
            <p:oleObj spid="_x0000_s33794" name="Acrobat Document" r:id="rId3" imgW="24600000" imgH="32514286" progId="AcroExch.Document.7">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476672"/>
            <a:ext cx="8568952" cy="1426698"/>
          </a:xfrm>
        </p:spPr>
        <p:txBody>
          <a:bodyPr/>
          <a:lstStyle/>
          <a:p>
            <a:pPr algn="l"/>
            <a:r>
              <a:rPr lang="nl-NL" sz="6600" dirty="0" smtClean="0"/>
              <a:t>Bosverjonging</a:t>
            </a:r>
            <a:endParaRPr lang="nl-NL" sz="4000" dirty="0"/>
          </a:p>
        </p:txBody>
      </p:sp>
      <p:sp>
        <p:nvSpPr>
          <p:cNvPr id="5" name="Tekstvak 4"/>
          <p:cNvSpPr txBox="1"/>
          <p:nvPr/>
        </p:nvSpPr>
        <p:spPr>
          <a:xfrm>
            <a:off x="395536" y="2204864"/>
            <a:ext cx="8064896" cy="2308324"/>
          </a:xfrm>
          <a:prstGeom prst="rect">
            <a:avLst/>
          </a:prstGeom>
          <a:noFill/>
        </p:spPr>
        <p:txBody>
          <a:bodyPr wrap="square" rtlCol="0">
            <a:spAutoFit/>
          </a:bodyPr>
          <a:lstStyle/>
          <a:p>
            <a:pPr marL="571500" indent="-571500">
              <a:lnSpc>
                <a:spcPct val="150000"/>
              </a:lnSpc>
              <a:buClr>
                <a:srgbClr val="FFFF00"/>
              </a:buClr>
              <a:buSzPct val="85000"/>
              <a:buFont typeface="Courier New" pitchFamily="49" charset="0"/>
              <a:buChar char="o"/>
            </a:pPr>
            <a:r>
              <a:rPr lang="nl-NL" sz="3200" dirty="0" smtClean="0">
                <a:solidFill>
                  <a:srgbClr val="FFFF00"/>
                </a:solidFill>
              </a:rPr>
              <a:t>raakt direct aan de doelstelling,</a:t>
            </a:r>
          </a:p>
          <a:p>
            <a:pPr marL="571500" indent="-571500">
              <a:lnSpc>
                <a:spcPct val="150000"/>
              </a:lnSpc>
              <a:buClr>
                <a:srgbClr val="FFFF00"/>
              </a:buClr>
              <a:buSzPct val="85000"/>
              <a:buFont typeface="Courier New" pitchFamily="49" charset="0"/>
              <a:buChar char="o"/>
            </a:pPr>
            <a:r>
              <a:rPr lang="nl-NL" sz="3200" dirty="0" smtClean="0">
                <a:solidFill>
                  <a:srgbClr val="FFFF00"/>
                </a:solidFill>
              </a:rPr>
              <a:t>vraagt om ecologisch en technische kennis,</a:t>
            </a:r>
          </a:p>
          <a:p>
            <a:pPr marL="571500" indent="-571500">
              <a:lnSpc>
                <a:spcPct val="150000"/>
              </a:lnSpc>
              <a:buClr>
                <a:srgbClr val="FFFF00"/>
              </a:buClr>
              <a:buSzPct val="85000"/>
              <a:buFont typeface="Courier New" pitchFamily="49" charset="0"/>
              <a:buChar char="o"/>
            </a:pPr>
            <a:r>
              <a:rPr lang="nl-NL" sz="3200" dirty="0" smtClean="0">
                <a:solidFill>
                  <a:srgbClr val="FFFF00"/>
                </a:solidFill>
              </a:rPr>
              <a:t>heeft serieuze impact op het boslandschap.</a:t>
            </a:r>
            <a:endParaRPr lang="nl-NL" sz="3200" dirty="0">
              <a:solidFill>
                <a:srgbClr val="FFFF00"/>
              </a:solidFill>
            </a:endParaRPr>
          </a:p>
        </p:txBody>
      </p:sp>
      <p:sp>
        <p:nvSpPr>
          <p:cNvPr id="6" name="Tekstvak 5"/>
          <p:cNvSpPr txBox="1"/>
          <p:nvPr/>
        </p:nvSpPr>
        <p:spPr>
          <a:xfrm>
            <a:off x="395536" y="5733256"/>
            <a:ext cx="8424936" cy="646331"/>
          </a:xfrm>
          <a:prstGeom prst="rect">
            <a:avLst/>
          </a:prstGeom>
          <a:noFill/>
        </p:spPr>
        <p:txBody>
          <a:bodyPr wrap="square" rtlCol="0">
            <a:spAutoFit/>
          </a:bodyPr>
          <a:lstStyle/>
          <a:p>
            <a:r>
              <a:rPr lang="nl-NL" sz="3600" dirty="0" smtClean="0"/>
              <a:t>naast dunningen de kern van het bos</a:t>
            </a:r>
            <a:r>
              <a:rPr lang="nl-NL" sz="3600" i="1" dirty="0" smtClean="0"/>
              <a:t>beheer</a:t>
            </a:r>
            <a:r>
              <a:rPr lang="nl-NL" sz="3600" dirty="0" smtClean="0"/>
              <a:t>.</a:t>
            </a:r>
            <a:endParaRPr lang="nl-NL"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imon\Desktop\KLINGEN BOMEN\communicatie\plaatjes\bosplaatjes\houtoogst\Kuinderbos 2 - kopie.JPG"/>
          <p:cNvPicPr>
            <a:picLocks noChangeAspect="1" noChangeArrowheads="1"/>
          </p:cNvPicPr>
          <p:nvPr/>
        </p:nvPicPr>
        <p:blipFill>
          <a:blip r:embed="rId2" cstate="print"/>
          <a:srcRect/>
          <a:stretch>
            <a:fillRect/>
          </a:stretch>
        </p:blipFill>
        <p:spPr bwMode="auto">
          <a:xfrm>
            <a:off x="3491880" y="2060848"/>
            <a:ext cx="1439878" cy="3240360"/>
          </a:xfrm>
          <a:prstGeom prst="rect">
            <a:avLst/>
          </a:prstGeom>
          <a:noFill/>
        </p:spPr>
      </p:pic>
      <p:sp>
        <p:nvSpPr>
          <p:cNvPr id="2" name="Titel 1"/>
          <p:cNvSpPr>
            <a:spLocks noGrp="1"/>
          </p:cNvSpPr>
          <p:nvPr>
            <p:ph type="title"/>
          </p:nvPr>
        </p:nvSpPr>
        <p:spPr>
          <a:xfrm>
            <a:off x="0" y="0"/>
            <a:ext cx="9144000" cy="908720"/>
          </a:xfrm>
        </p:spPr>
        <p:txBody>
          <a:bodyPr>
            <a:normAutofit/>
          </a:bodyPr>
          <a:lstStyle/>
          <a:p>
            <a:r>
              <a:rPr lang="nl-NL" sz="4800" dirty="0" smtClean="0">
                <a:solidFill>
                  <a:schemeClr val="bg1"/>
                </a:solidFill>
              </a:rPr>
              <a:t>veel </a:t>
            </a:r>
            <a:r>
              <a:rPr lang="nl-NL" sz="4800" dirty="0" smtClean="0">
                <a:solidFill>
                  <a:srgbClr val="FFFF00"/>
                </a:solidFill>
              </a:rPr>
              <a:t>keuzes</a:t>
            </a:r>
            <a:r>
              <a:rPr lang="nl-NL" sz="4800" dirty="0" smtClean="0">
                <a:solidFill>
                  <a:schemeClr val="bg1"/>
                </a:solidFill>
              </a:rPr>
              <a:t> bij bosverjongen</a:t>
            </a:r>
            <a:endParaRPr lang="nl-NL" sz="4800" dirty="0">
              <a:solidFill>
                <a:schemeClr val="bg1"/>
              </a:solidFill>
            </a:endParaRPr>
          </a:p>
        </p:txBody>
      </p:sp>
      <p:sp>
        <p:nvSpPr>
          <p:cNvPr id="5" name="Tekstvak 4"/>
          <p:cNvSpPr txBox="1"/>
          <p:nvPr/>
        </p:nvSpPr>
        <p:spPr>
          <a:xfrm>
            <a:off x="683568" y="1124744"/>
            <a:ext cx="1584176" cy="830997"/>
          </a:xfrm>
          <a:prstGeom prst="rect">
            <a:avLst/>
          </a:prstGeom>
          <a:noFill/>
        </p:spPr>
        <p:txBody>
          <a:bodyPr wrap="square" rtlCol="0">
            <a:spAutoFit/>
          </a:bodyPr>
          <a:lstStyle/>
          <a:p>
            <a:r>
              <a:rPr lang="nl-NL" sz="4800" dirty="0" smtClean="0">
                <a:solidFill>
                  <a:srgbClr val="FFFF00"/>
                </a:solidFill>
              </a:rPr>
              <a:t>vóór</a:t>
            </a:r>
            <a:endParaRPr lang="nl-NL" sz="1000" dirty="0">
              <a:solidFill>
                <a:srgbClr val="FFFF00"/>
              </a:solidFill>
            </a:endParaRPr>
          </a:p>
        </p:txBody>
      </p:sp>
      <p:sp>
        <p:nvSpPr>
          <p:cNvPr id="7" name="Tekstvak 6"/>
          <p:cNvSpPr txBox="1"/>
          <p:nvPr/>
        </p:nvSpPr>
        <p:spPr>
          <a:xfrm>
            <a:off x="6660232" y="1124744"/>
            <a:ext cx="864096" cy="830997"/>
          </a:xfrm>
          <a:prstGeom prst="rect">
            <a:avLst/>
          </a:prstGeom>
          <a:noFill/>
        </p:spPr>
        <p:txBody>
          <a:bodyPr wrap="square" rtlCol="0">
            <a:spAutoFit/>
          </a:bodyPr>
          <a:lstStyle/>
          <a:p>
            <a:r>
              <a:rPr lang="nl-NL" sz="4800" dirty="0" smtClean="0">
                <a:solidFill>
                  <a:srgbClr val="FFFF00"/>
                </a:solidFill>
              </a:rPr>
              <a:t>na</a:t>
            </a:r>
            <a:endParaRPr lang="nl-NL" sz="800" dirty="0">
              <a:solidFill>
                <a:srgbClr val="FFFF00"/>
              </a:solidFill>
            </a:endParaRPr>
          </a:p>
        </p:txBody>
      </p:sp>
      <p:sp>
        <p:nvSpPr>
          <p:cNvPr id="11" name="Tekstvak 10"/>
          <p:cNvSpPr txBox="1"/>
          <p:nvPr/>
        </p:nvSpPr>
        <p:spPr>
          <a:xfrm>
            <a:off x="323528" y="1988840"/>
            <a:ext cx="2952328" cy="3416320"/>
          </a:xfrm>
          <a:prstGeom prst="rect">
            <a:avLst/>
          </a:prstGeom>
          <a:noFill/>
        </p:spPr>
        <p:txBody>
          <a:bodyPr wrap="square" rtlCol="0">
            <a:spAutoFit/>
          </a:bodyPr>
          <a:lstStyle/>
          <a:p>
            <a:pPr marL="342900" indent="-342900">
              <a:lnSpc>
                <a:spcPct val="150000"/>
              </a:lnSpc>
              <a:buFont typeface="Courier New" pitchFamily="49" charset="0"/>
              <a:buChar char="o"/>
            </a:pPr>
            <a:r>
              <a:rPr lang="nl-NL" sz="2400" dirty="0" smtClean="0"/>
              <a:t>welk bos</a:t>
            </a:r>
          </a:p>
          <a:p>
            <a:pPr marL="342900" indent="-342900">
              <a:lnSpc>
                <a:spcPct val="150000"/>
              </a:lnSpc>
              <a:buFont typeface="Courier New" pitchFamily="49" charset="0"/>
              <a:buChar char="o"/>
            </a:pPr>
            <a:r>
              <a:rPr lang="nl-NL" sz="2400" dirty="0" smtClean="0"/>
              <a:t>hoeveel ha</a:t>
            </a:r>
          </a:p>
          <a:p>
            <a:pPr marL="342900" indent="-342900">
              <a:lnSpc>
                <a:spcPct val="150000"/>
              </a:lnSpc>
              <a:buFont typeface="Courier New" pitchFamily="49" charset="0"/>
              <a:buChar char="o"/>
            </a:pPr>
            <a:r>
              <a:rPr lang="nl-NL" sz="2400" dirty="0" smtClean="0"/>
              <a:t>% beheereenheid</a:t>
            </a:r>
          </a:p>
          <a:p>
            <a:pPr marL="342900" indent="-342900">
              <a:lnSpc>
                <a:spcPct val="150000"/>
              </a:lnSpc>
              <a:buFont typeface="Courier New" pitchFamily="49" charset="0"/>
              <a:buChar char="o"/>
            </a:pPr>
            <a:r>
              <a:rPr lang="nl-NL" sz="2400" dirty="0" smtClean="0"/>
              <a:t>schaal</a:t>
            </a:r>
          </a:p>
          <a:p>
            <a:pPr marL="342900" indent="-342900">
              <a:lnSpc>
                <a:spcPct val="150000"/>
              </a:lnSpc>
              <a:buFont typeface="Courier New" pitchFamily="49" charset="0"/>
              <a:buChar char="o"/>
            </a:pPr>
            <a:r>
              <a:rPr lang="nl-NL" sz="2400" dirty="0" smtClean="0"/>
              <a:t>schermbomen?</a:t>
            </a:r>
          </a:p>
          <a:p>
            <a:pPr marL="342900" indent="-342900">
              <a:lnSpc>
                <a:spcPct val="150000"/>
              </a:lnSpc>
              <a:buFont typeface="Courier New" pitchFamily="49" charset="0"/>
              <a:buChar char="o"/>
            </a:pPr>
            <a:r>
              <a:rPr lang="nl-NL" sz="2400" dirty="0" smtClean="0"/>
              <a:t>communicatie</a:t>
            </a:r>
          </a:p>
        </p:txBody>
      </p:sp>
      <p:sp>
        <p:nvSpPr>
          <p:cNvPr id="12" name="Tekstvak 11"/>
          <p:cNvSpPr txBox="1"/>
          <p:nvPr/>
        </p:nvSpPr>
        <p:spPr>
          <a:xfrm>
            <a:off x="5292080" y="2060848"/>
            <a:ext cx="3851920" cy="3416320"/>
          </a:xfrm>
          <a:prstGeom prst="rect">
            <a:avLst/>
          </a:prstGeom>
          <a:noFill/>
        </p:spPr>
        <p:txBody>
          <a:bodyPr wrap="square" rtlCol="0">
            <a:spAutoFit/>
          </a:bodyPr>
          <a:lstStyle/>
          <a:p>
            <a:pPr marL="457200" indent="-457200">
              <a:lnSpc>
                <a:spcPct val="150000"/>
              </a:lnSpc>
              <a:buFont typeface="Courier New" pitchFamily="49" charset="0"/>
              <a:buChar char="o"/>
            </a:pPr>
            <a:r>
              <a:rPr lang="nl-NL" sz="2400" dirty="0" smtClean="0"/>
              <a:t>soort bos, boomsoort</a:t>
            </a:r>
          </a:p>
          <a:p>
            <a:pPr marL="457200" indent="-457200">
              <a:lnSpc>
                <a:spcPct val="150000"/>
              </a:lnSpc>
              <a:buFont typeface="Courier New" pitchFamily="49" charset="0"/>
              <a:buChar char="o"/>
            </a:pPr>
            <a:r>
              <a:rPr lang="nl-NL" sz="2400" dirty="0" smtClean="0"/>
              <a:t>hoeveel investeren</a:t>
            </a:r>
          </a:p>
          <a:p>
            <a:pPr marL="457200" indent="-457200">
              <a:lnSpc>
                <a:spcPct val="150000"/>
              </a:lnSpc>
              <a:buFont typeface="Courier New" pitchFamily="49" charset="0"/>
              <a:buChar char="o"/>
            </a:pPr>
            <a:r>
              <a:rPr lang="nl-NL" sz="2400" dirty="0" smtClean="0"/>
              <a:t>bodembewerking</a:t>
            </a:r>
          </a:p>
          <a:p>
            <a:pPr marL="457200" indent="-457200">
              <a:lnSpc>
                <a:spcPct val="150000"/>
              </a:lnSpc>
              <a:buFont typeface="Courier New" pitchFamily="49" charset="0"/>
              <a:buChar char="o"/>
            </a:pPr>
            <a:r>
              <a:rPr lang="nl-NL" sz="2400" dirty="0" smtClean="0"/>
              <a:t>nat. verjong./ aanplant</a:t>
            </a:r>
          </a:p>
          <a:p>
            <a:pPr marL="457200" indent="-457200">
              <a:lnSpc>
                <a:spcPct val="150000"/>
              </a:lnSpc>
              <a:buFont typeface="Courier New" pitchFamily="49" charset="0"/>
              <a:buChar char="o"/>
            </a:pPr>
            <a:r>
              <a:rPr lang="nl-NL" sz="2400" dirty="0" smtClean="0"/>
              <a:t>houtkwaliteit</a:t>
            </a:r>
          </a:p>
          <a:p>
            <a:pPr marL="457200" indent="-457200">
              <a:lnSpc>
                <a:spcPct val="150000"/>
              </a:lnSpc>
              <a:buFont typeface="Courier New" pitchFamily="49" charset="0"/>
              <a:buChar char="o"/>
            </a:pPr>
            <a:r>
              <a:rPr lang="nl-NL" sz="2400" dirty="0" smtClean="0"/>
              <a:t>verzorging</a:t>
            </a:r>
          </a:p>
        </p:txBody>
      </p:sp>
      <p:cxnSp>
        <p:nvCxnSpPr>
          <p:cNvPr id="4" name="Rechte verbindingslijn 3"/>
          <p:cNvCxnSpPr/>
          <p:nvPr/>
        </p:nvCxnSpPr>
        <p:spPr>
          <a:xfrm>
            <a:off x="0" y="980728"/>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5796136" y="5589240"/>
            <a:ext cx="2952328" cy="830997"/>
          </a:xfrm>
          <a:prstGeom prst="rect">
            <a:avLst/>
          </a:prstGeom>
          <a:noFill/>
        </p:spPr>
        <p:txBody>
          <a:bodyPr wrap="square" rtlCol="0">
            <a:spAutoFit/>
          </a:bodyPr>
          <a:lstStyle/>
          <a:p>
            <a:r>
              <a:rPr lang="nl-NL" sz="2400" dirty="0" smtClean="0">
                <a:solidFill>
                  <a:schemeClr val="bg1"/>
                </a:solidFill>
              </a:rPr>
              <a:t>Is er aandacht voor </a:t>
            </a:r>
          </a:p>
          <a:p>
            <a:r>
              <a:rPr lang="nl-NL" sz="2400" dirty="0" smtClean="0">
                <a:solidFill>
                  <a:schemeClr val="bg1"/>
                </a:solidFill>
              </a:rPr>
              <a:t>het vervolg?</a:t>
            </a:r>
            <a:endParaRPr lang="nl-NL" sz="2400" dirty="0">
              <a:solidFill>
                <a:schemeClr val="bg1"/>
              </a:solidFill>
            </a:endParaRPr>
          </a:p>
        </p:txBody>
      </p:sp>
      <p:sp>
        <p:nvSpPr>
          <p:cNvPr id="16" name="Tekstvak 15"/>
          <p:cNvSpPr txBox="1"/>
          <p:nvPr/>
        </p:nvSpPr>
        <p:spPr>
          <a:xfrm>
            <a:off x="3131840" y="1196752"/>
            <a:ext cx="2232248" cy="830997"/>
          </a:xfrm>
          <a:prstGeom prst="rect">
            <a:avLst/>
          </a:prstGeom>
          <a:noFill/>
        </p:spPr>
        <p:txBody>
          <a:bodyPr wrap="square" rtlCol="0">
            <a:spAutoFit/>
          </a:bodyPr>
          <a:lstStyle/>
          <a:p>
            <a:pPr algn="ctr"/>
            <a:r>
              <a:rPr lang="nl-NL" sz="4800" dirty="0" smtClean="0"/>
              <a:t>de kap</a:t>
            </a:r>
            <a:endParaRPr lang="nl-NL"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imon\Desktop\KLINGEN BOMEN\communicatie\plaatjes\bosplaatjes\houtoogst\Kuinderbos 2 - kopie.JPG"/>
          <p:cNvPicPr>
            <a:picLocks noChangeAspect="1" noChangeArrowheads="1"/>
          </p:cNvPicPr>
          <p:nvPr/>
        </p:nvPicPr>
        <p:blipFill>
          <a:blip r:embed="rId2" cstate="print"/>
          <a:srcRect/>
          <a:stretch>
            <a:fillRect/>
          </a:stretch>
        </p:blipFill>
        <p:spPr bwMode="auto">
          <a:xfrm>
            <a:off x="3491880" y="2060848"/>
            <a:ext cx="1439878" cy="3240360"/>
          </a:xfrm>
          <a:prstGeom prst="rect">
            <a:avLst/>
          </a:prstGeom>
          <a:noFill/>
        </p:spPr>
      </p:pic>
      <p:sp>
        <p:nvSpPr>
          <p:cNvPr id="2" name="Titel 1"/>
          <p:cNvSpPr>
            <a:spLocks noGrp="1"/>
          </p:cNvSpPr>
          <p:nvPr>
            <p:ph type="title"/>
          </p:nvPr>
        </p:nvSpPr>
        <p:spPr>
          <a:xfrm>
            <a:off x="0" y="0"/>
            <a:ext cx="9144000" cy="908720"/>
          </a:xfrm>
        </p:spPr>
        <p:txBody>
          <a:bodyPr>
            <a:normAutofit/>
          </a:bodyPr>
          <a:lstStyle/>
          <a:p>
            <a:r>
              <a:rPr lang="nl-NL" sz="4800" dirty="0" smtClean="0">
                <a:solidFill>
                  <a:srgbClr val="FFFF00"/>
                </a:solidFill>
              </a:rPr>
              <a:t> wie maakt </a:t>
            </a:r>
            <a:r>
              <a:rPr lang="nl-NL" sz="4800" dirty="0" smtClean="0">
                <a:solidFill>
                  <a:schemeClr val="bg1"/>
                </a:solidFill>
              </a:rPr>
              <a:t>de</a:t>
            </a:r>
            <a:r>
              <a:rPr lang="nl-NL" sz="4800" dirty="0" smtClean="0">
                <a:solidFill>
                  <a:srgbClr val="FF0000"/>
                </a:solidFill>
              </a:rPr>
              <a:t> </a:t>
            </a:r>
            <a:r>
              <a:rPr lang="nl-NL" sz="4800" dirty="0" smtClean="0">
                <a:solidFill>
                  <a:schemeClr val="bg1"/>
                </a:solidFill>
              </a:rPr>
              <a:t>keuzes</a:t>
            </a:r>
            <a:r>
              <a:rPr lang="nl-NL" sz="4800" dirty="0" smtClean="0">
                <a:solidFill>
                  <a:srgbClr val="FFFF00"/>
                </a:solidFill>
              </a:rPr>
              <a:t>?</a:t>
            </a:r>
            <a:endParaRPr lang="nl-NL" sz="4800" dirty="0">
              <a:solidFill>
                <a:srgbClr val="FFFF00"/>
              </a:solidFill>
            </a:endParaRPr>
          </a:p>
        </p:txBody>
      </p:sp>
      <p:sp>
        <p:nvSpPr>
          <p:cNvPr id="5" name="Tekstvak 4"/>
          <p:cNvSpPr txBox="1"/>
          <p:nvPr/>
        </p:nvSpPr>
        <p:spPr>
          <a:xfrm>
            <a:off x="683568" y="1124744"/>
            <a:ext cx="1584176" cy="830997"/>
          </a:xfrm>
          <a:prstGeom prst="rect">
            <a:avLst/>
          </a:prstGeom>
          <a:noFill/>
        </p:spPr>
        <p:txBody>
          <a:bodyPr wrap="square" rtlCol="0">
            <a:spAutoFit/>
          </a:bodyPr>
          <a:lstStyle/>
          <a:p>
            <a:r>
              <a:rPr lang="nl-NL" sz="4800" dirty="0" smtClean="0">
                <a:solidFill>
                  <a:schemeClr val="bg1"/>
                </a:solidFill>
              </a:rPr>
              <a:t>vóór</a:t>
            </a:r>
            <a:endParaRPr lang="nl-NL" sz="1000" dirty="0">
              <a:solidFill>
                <a:schemeClr val="bg1"/>
              </a:solidFill>
            </a:endParaRPr>
          </a:p>
        </p:txBody>
      </p:sp>
      <p:sp>
        <p:nvSpPr>
          <p:cNvPr id="7" name="Tekstvak 6"/>
          <p:cNvSpPr txBox="1"/>
          <p:nvPr/>
        </p:nvSpPr>
        <p:spPr>
          <a:xfrm>
            <a:off x="6660232" y="1124744"/>
            <a:ext cx="864096" cy="830997"/>
          </a:xfrm>
          <a:prstGeom prst="rect">
            <a:avLst/>
          </a:prstGeom>
          <a:noFill/>
        </p:spPr>
        <p:txBody>
          <a:bodyPr wrap="square" rtlCol="0">
            <a:spAutoFit/>
          </a:bodyPr>
          <a:lstStyle/>
          <a:p>
            <a:r>
              <a:rPr lang="nl-NL" sz="4800" dirty="0" smtClean="0">
                <a:solidFill>
                  <a:schemeClr val="bg1"/>
                </a:solidFill>
              </a:rPr>
              <a:t>na</a:t>
            </a:r>
            <a:endParaRPr lang="nl-NL" sz="800" dirty="0">
              <a:solidFill>
                <a:schemeClr val="bg1"/>
              </a:solidFill>
            </a:endParaRPr>
          </a:p>
        </p:txBody>
      </p:sp>
      <p:sp>
        <p:nvSpPr>
          <p:cNvPr id="11" name="Tekstvak 10"/>
          <p:cNvSpPr txBox="1"/>
          <p:nvPr/>
        </p:nvSpPr>
        <p:spPr>
          <a:xfrm>
            <a:off x="323528" y="1988840"/>
            <a:ext cx="2952328" cy="3416320"/>
          </a:xfrm>
          <a:prstGeom prst="rect">
            <a:avLst/>
          </a:prstGeom>
          <a:noFill/>
        </p:spPr>
        <p:txBody>
          <a:bodyPr wrap="square" rtlCol="0">
            <a:spAutoFit/>
          </a:bodyPr>
          <a:lstStyle/>
          <a:p>
            <a:pPr marL="342900" indent="-342900">
              <a:lnSpc>
                <a:spcPct val="150000"/>
              </a:lnSpc>
              <a:buFont typeface="Courier New" pitchFamily="49" charset="0"/>
              <a:buChar char="o"/>
            </a:pPr>
            <a:r>
              <a:rPr lang="nl-NL" sz="2400" dirty="0" smtClean="0"/>
              <a:t>welk bos</a:t>
            </a:r>
          </a:p>
          <a:p>
            <a:pPr marL="342900" indent="-342900">
              <a:lnSpc>
                <a:spcPct val="150000"/>
              </a:lnSpc>
              <a:buFont typeface="Courier New" pitchFamily="49" charset="0"/>
              <a:buChar char="o"/>
            </a:pPr>
            <a:r>
              <a:rPr lang="nl-NL" sz="2400" dirty="0" smtClean="0"/>
              <a:t>hoeveel ha</a:t>
            </a:r>
          </a:p>
          <a:p>
            <a:pPr marL="342900" indent="-342900">
              <a:lnSpc>
                <a:spcPct val="150000"/>
              </a:lnSpc>
              <a:buFont typeface="Courier New" pitchFamily="49" charset="0"/>
              <a:buChar char="o"/>
            </a:pPr>
            <a:r>
              <a:rPr lang="nl-NL" sz="2400" dirty="0" smtClean="0"/>
              <a:t>% beheereenheid</a:t>
            </a:r>
          </a:p>
          <a:p>
            <a:pPr marL="342900" indent="-342900">
              <a:lnSpc>
                <a:spcPct val="150000"/>
              </a:lnSpc>
              <a:buFont typeface="Courier New" pitchFamily="49" charset="0"/>
              <a:buChar char="o"/>
            </a:pPr>
            <a:r>
              <a:rPr lang="nl-NL" sz="2400" dirty="0" smtClean="0"/>
              <a:t>schaal</a:t>
            </a:r>
          </a:p>
          <a:p>
            <a:pPr marL="342900" indent="-342900">
              <a:lnSpc>
                <a:spcPct val="150000"/>
              </a:lnSpc>
              <a:buFont typeface="Courier New" pitchFamily="49" charset="0"/>
              <a:buChar char="o"/>
            </a:pPr>
            <a:r>
              <a:rPr lang="nl-NL" sz="2400" dirty="0" smtClean="0"/>
              <a:t>schermbomen?</a:t>
            </a:r>
          </a:p>
          <a:p>
            <a:pPr marL="342900" indent="-342900">
              <a:lnSpc>
                <a:spcPct val="150000"/>
              </a:lnSpc>
              <a:buFont typeface="Courier New" pitchFamily="49" charset="0"/>
              <a:buChar char="o"/>
            </a:pPr>
            <a:r>
              <a:rPr lang="nl-NL" sz="2400" dirty="0" smtClean="0"/>
              <a:t>communicatie</a:t>
            </a:r>
          </a:p>
        </p:txBody>
      </p:sp>
      <p:sp>
        <p:nvSpPr>
          <p:cNvPr id="12" name="Tekstvak 11"/>
          <p:cNvSpPr txBox="1"/>
          <p:nvPr/>
        </p:nvSpPr>
        <p:spPr>
          <a:xfrm>
            <a:off x="5292080" y="2060848"/>
            <a:ext cx="3851920" cy="3416320"/>
          </a:xfrm>
          <a:prstGeom prst="rect">
            <a:avLst/>
          </a:prstGeom>
          <a:noFill/>
        </p:spPr>
        <p:txBody>
          <a:bodyPr wrap="square" rtlCol="0">
            <a:spAutoFit/>
          </a:bodyPr>
          <a:lstStyle/>
          <a:p>
            <a:pPr marL="457200" indent="-457200">
              <a:lnSpc>
                <a:spcPct val="150000"/>
              </a:lnSpc>
              <a:buFont typeface="Courier New" pitchFamily="49" charset="0"/>
              <a:buChar char="o"/>
            </a:pPr>
            <a:r>
              <a:rPr lang="nl-NL" sz="2400" dirty="0" smtClean="0"/>
              <a:t>soort bos, boomsoort</a:t>
            </a:r>
          </a:p>
          <a:p>
            <a:pPr marL="457200" indent="-457200">
              <a:lnSpc>
                <a:spcPct val="150000"/>
              </a:lnSpc>
              <a:buFont typeface="Courier New" pitchFamily="49" charset="0"/>
              <a:buChar char="o"/>
            </a:pPr>
            <a:r>
              <a:rPr lang="nl-NL" sz="2400" dirty="0" smtClean="0"/>
              <a:t>hoeveel investeren</a:t>
            </a:r>
          </a:p>
          <a:p>
            <a:pPr marL="457200" indent="-457200">
              <a:lnSpc>
                <a:spcPct val="150000"/>
              </a:lnSpc>
              <a:buFont typeface="Courier New" pitchFamily="49" charset="0"/>
              <a:buChar char="o"/>
            </a:pPr>
            <a:r>
              <a:rPr lang="nl-NL" sz="2400" dirty="0" smtClean="0"/>
              <a:t>bodembewerking</a:t>
            </a:r>
          </a:p>
          <a:p>
            <a:pPr marL="457200" indent="-457200">
              <a:lnSpc>
                <a:spcPct val="150000"/>
              </a:lnSpc>
              <a:buFont typeface="Courier New" pitchFamily="49" charset="0"/>
              <a:buChar char="o"/>
            </a:pPr>
            <a:r>
              <a:rPr lang="nl-NL" sz="2400" dirty="0" smtClean="0"/>
              <a:t>nat. verjong./ aanplant</a:t>
            </a:r>
          </a:p>
          <a:p>
            <a:pPr marL="457200" indent="-457200">
              <a:lnSpc>
                <a:spcPct val="150000"/>
              </a:lnSpc>
              <a:buFont typeface="Courier New" pitchFamily="49" charset="0"/>
              <a:buChar char="o"/>
            </a:pPr>
            <a:r>
              <a:rPr lang="nl-NL" sz="2400" dirty="0" smtClean="0"/>
              <a:t>houtkwaliteit</a:t>
            </a:r>
          </a:p>
          <a:p>
            <a:pPr marL="457200" indent="-457200">
              <a:lnSpc>
                <a:spcPct val="150000"/>
              </a:lnSpc>
              <a:buFont typeface="Courier New" pitchFamily="49" charset="0"/>
              <a:buChar char="o"/>
            </a:pPr>
            <a:r>
              <a:rPr lang="nl-NL" sz="2400" dirty="0" smtClean="0"/>
              <a:t>verzorging</a:t>
            </a:r>
          </a:p>
        </p:txBody>
      </p:sp>
      <p:cxnSp>
        <p:nvCxnSpPr>
          <p:cNvPr id="4" name="Rechte verbindingslijn 3"/>
          <p:cNvCxnSpPr/>
          <p:nvPr/>
        </p:nvCxnSpPr>
        <p:spPr>
          <a:xfrm>
            <a:off x="0" y="980728"/>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3131840" y="1196752"/>
            <a:ext cx="2232248" cy="830997"/>
          </a:xfrm>
          <a:prstGeom prst="rect">
            <a:avLst/>
          </a:prstGeom>
          <a:noFill/>
        </p:spPr>
        <p:txBody>
          <a:bodyPr wrap="square" rtlCol="0">
            <a:spAutoFit/>
          </a:bodyPr>
          <a:lstStyle/>
          <a:p>
            <a:pPr algn="ctr"/>
            <a:r>
              <a:rPr lang="nl-NL" sz="4800" dirty="0" smtClean="0"/>
              <a:t>de kap</a:t>
            </a:r>
            <a:endParaRPr lang="nl-NL" sz="4800" dirty="0"/>
          </a:p>
        </p:txBody>
      </p:sp>
      <p:sp>
        <p:nvSpPr>
          <p:cNvPr id="13" name="Tekstvak 12"/>
          <p:cNvSpPr txBox="1"/>
          <p:nvPr/>
        </p:nvSpPr>
        <p:spPr>
          <a:xfrm>
            <a:off x="971600" y="6021288"/>
            <a:ext cx="7272808" cy="584775"/>
          </a:xfrm>
          <a:prstGeom prst="rect">
            <a:avLst/>
          </a:prstGeom>
          <a:noFill/>
        </p:spPr>
        <p:txBody>
          <a:bodyPr wrap="square" rtlCol="0">
            <a:spAutoFit/>
          </a:bodyPr>
          <a:lstStyle/>
          <a:p>
            <a:pPr algn="ctr"/>
            <a:r>
              <a:rPr lang="nl-NL" sz="3200" dirty="0" smtClean="0">
                <a:solidFill>
                  <a:srgbClr val="FFFF00"/>
                </a:solidFill>
              </a:rPr>
              <a:t>academicus / </a:t>
            </a:r>
            <a:r>
              <a:rPr lang="nl-NL" sz="2800" dirty="0" smtClean="0">
                <a:solidFill>
                  <a:srgbClr val="FFFF00"/>
                </a:solidFill>
              </a:rPr>
              <a:t>HBO </a:t>
            </a:r>
            <a:r>
              <a:rPr lang="nl-NL" sz="3200" dirty="0" smtClean="0">
                <a:solidFill>
                  <a:srgbClr val="FFFF00"/>
                </a:solidFill>
              </a:rPr>
              <a:t>/ </a:t>
            </a:r>
            <a:r>
              <a:rPr lang="nl-NL" sz="2800" dirty="0" smtClean="0">
                <a:solidFill>
                  <a:srgbClr val="FFFF00"/>
                </a:solidFill>
              </a:rPr>
              <a:t>MBO </a:t>
            </a:r>
            <a:r>
              <a:rPr lang="nl-NL" sz="3200" dirty="0" smtClean="0">
                <a:solidFill>
                  <a:srgbClr val="FFFF00"/>
                </a:solidFill>
              </a:rPr>
              <a:t>/ lager ?</a:t>
            </a:r>
            <a:endParaRPr lang="nl-NL" sz="3200"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smtClean="0">
                <a:solidFill>
                  <a:schemeClr val="bg1"/>
                </a:solidFill>
              </a:rPr>
              <a:t>Motieven voor bosverjonging</a:t>
            </a:r>
            <a:endParaRPr lang="nl-NL" dirty="0">
              <a:solidFill>
                <a:schemeClr val="bg1"/>
              </a:solidFill>
            </a:endParaRPr>
          </a:p>
        </p:txBody>
      </p:sp>
      <p:sp>
        <p:nvSpPr>
          <p:cNvPr id="3" name="Tekstvak 2"/>
          <p:cNvSpPr txBox="1"/>
          <p:nvPr/>
        </p:nvSpPr>
        <p:spPr>
          <a:xfrm>
            <a:off x="323528" y="1556792"/>
            <a:ext cx="4320480" cy="3709349"/>
          </a:xfrm>
          <a:prstGeom prst="rect">
            <a:avLst/>
          </a:prstGeom>
          <a:noFill/>
        </p:spPr>
        <p:txBody>
          <a:bodyPr wrap="square" rtlCol="0">
            <a:spAutoFit/>
          </a:bodyPr>
          <a:lstStyle/>
          <a:p>
            <a:pPr>
              <a:lnSpc>
                <a:spcPct val="150000"/>
              </a:lnSpc>
              <a:buFont typeface="Wingdings" pitchFamily="2" charset="2"/>
              <a:buChar char="§"/>
            </a:pPr>
            <a:r>
              <a:rPr lang="nl-NL" sz="3200" dirty="0" smtClean="0"/>
              <a:t>  continuïteit</a:t>
            </a:r>
          </a:p>
          <a:p>
            <a:pPr>
              <a:lnSpc>
                <a:spcPct val="150000"/>
              </a:lnSpc>
              <a:buFont typeface="Wingdings" pitchFamily="2" charset="2"/>
              <a:buChar char="§"/>
            </a:pPr>
            <a:r>
              <a:rPr lang="nl-NL" sz="3200" dirty="0" smtClean="0"/>
              <a:t>  graag alle fasen</a:t>
            </a:r>
          </a:p>
          <a:p>
            <a:pPr>
              <a:lnSpc>
                <a:spcPct val="150000"/>
              </a:lnSpc>
              <a:buFont typeface="Wingdings" pitchFamily="2" charset="2"/>
              <a:buChar char="§"/>
            </a:pPr>
            <a:r>
              <a:rPr lang="nl-NL" sz="3200" dirty="0" smtClean="0"/>
              <a:t>  oogst van hout</a:t>
            </a:r>
          </a:p>
          <a:p>
            <a:pPr>
              <a:lnSpc>
                <a:spcPct val="150000"/>
              </a:lnSpc>
              <a:buFont typeface="Wingdings" pitchFamily="2" charset="2"/>
              <a:buChar char="§"/>
            </a:pPr>
            <a:r>
              <a:rPr lang="nl-NL" sz="3200" dirty="0" smtClean="0"/>
              <a:t>  kwaliteitsverbetering</a:t>
            </a:r>
          </a:p>
          <a:p>
            <a:pPr>
              <a:lnSpc>
                <a:spcPct val="150000"/>
              </a:lnSpc>
              <a:buFont typeface="Wingdings" pitchFamily="2" charset="2"/>
              <a:buChar char="§"/>
            </a:pPr>
            <a:r>
              <a:rPr lang="nl-NL" sz="3200" dirty="0" smtClean="0"/>
              <a:t>   .  .  .  .  .  </a:t>
            </a:r>
            <a:endParaRPr lang="nl-NL" sz="3200" dirty="0"/>
          </a:p>
        </p:txBody>
      </p:sp>
      <p:sp>
        <p:nvSpPr>
          <p:cNvPr id="5" name="Tekstvak 4"/>
          <p:cNvSpPr txBox="1"/>
          <p:nvPr/>
        </p:nvSpPr>
        <p:spPr>
          <a:xfrm>
            <a:off x="4644008" y="1484784"/>
            <a:ext cx="4320480" cy="1938992"/>
          </a:xfrm>
          <a:prstGeom prst="rect">
            <a:avLst/>
          </a:prstGeom>
          <a:noFill/>
        </p:spPr>
        <p:txBody>
          <a:bodyPr wrap="square" rtlCol="0">
            <a:spAutoFit/>
          </a:bodyPr>
          <a:lstStyle/>
          <a:p>
            <a:r>
              <a:rPr lang="nl-NL" sz="2400" u="sng" dirty="0" smtClean="0">
                <a:solidFill>
                  <a:schemeClr val="bg1"/>
                </a:solidFill>
              </a:rPr>
              <a:t>vroeger</a:t>
            </a:r>
            <a:r>
              <a:rPr lang="nl-NL" sz="2400" dirty="0" smtClean="0">
                <a:solidFill>
                  <a:srgbClr val="FFFF00"/>
                </a:solidFill>
              </a:rPr>
              <a:t> </a:t>
            </a:r>
          </a:p>
          <a:p>
            <a:r>
              <a:rPr lang="nl-NL" sz="2400" dirty="0" smtClean="0">
                <a:solidFill>
                  <a:srgbClr val="FFFF00"/>
                </a:solidFill>
              </a:rPr>
              <a:t>‘regelmatige leeftijdsopbouw’:</a:t>
            </a:r>
          </a:p>
          <a:p>
            <a:pPr>
              <a:buFont typeface="Arial" pitchFamily="34" charset="0"/>
              <a:buChar char="•"/>
            </a:pPr>
            <a:r>
              <a:rPr lang="nl-NL" sz="2400" i="1" dirty="0" smtClean="0">
                <a:solidFill>
                  <a:srgbClr val="FFFF00"/>
                </a:solidFill>
              </a:rPr>
              <a:t> afgestemd op houtproductie</a:t>
            </a:r>
          </a:p>
          <a:p>
            <a:pPr>
              <a:buFont typeface="Arial" pitchFamily="34" charset="0"/>
              <a:buChar char="•"/>
            </a:pPr>
            <a:r>
              <a:rPr lang="nl-NL" sz="2400" i="1" dirty="0" smtClean="0">
                <a:solidFill>
                  <a:srgbClr val="FFFF00"/>
                </a:solidFill>
              </a:rPr>
              <a:t> theoretisch</a:t>
            </a:r>
          </a:p>
          <a:p>
            <a:pPr>
              <a:buFont typeface="Arial" pitchFamily="34" charset="0"/>
              <a:buChar char="•"/>
            </a:pPr>
            <a:r>
              <a:rPr lang="nl-NL" sz="2400" i="1" dirty="0" smtClean="0">
                <a:solidFill>
                  <a:srgbClr val="FFFF00"/>
                </a:solidFill>
              </a:rPr>
              <a:t> werkt alleen op lange termijn</a:t>
            </a:r>
            <a:endParaRPr lang="nl-NL" sz="2400" i="1" dirty="0">
              <a:solidFill>
                <a:srgbClr val="FFFF00"/>
              </a:solidFill>
            </a:endParaRPr>
          </a:p>
        </p:txBody>
      </p:sp>
      <p:sp>
        <p:nvSpPr>
          <p:cNvPr id="6" name="Tekstvak 5"/>
          <p:cNvSpPr txBox="1"/>
          <p:nvPr/>
        </p:nvSpPr>
        <p:spPr>
          <a:xfrm>
            <a:off x="4644008" y="3789040"/>
            <a:ext cx="3816424" cy="1569660"/>
          </a:xfrm>
          <a:prstGeom prst="rect">
            <a:avLst/>
          </a:prstGeom>
          <a:noFill/>
        </p:spPr>
        <p:txBody>
          <a:bodyPr wrap="square" rtlCol="0">
            <a:spAutoFit/>
          </a:bodyPr>
          <a:lstStyle/>
          <a:p>
            <a:r>
              <a:rPr lang="nl-NL" sz="2400" u="sng" dirty="0" smtClean="0">
                <a:solidFill>
                  <a:schemeClr val="bg1"/>
                </a:solidFill>
              </a:rPr>
              <a:t>voor MF-bos</a:t>
            </a:r>
            <a:endParaRPr lang="nl-NL" sz="2400" i="1" dirty="0" smtClean="0">
              <a:solidFill>
                <a:schemeClr val="bg1"/>
              </a:solidFill>
            </a:endParaRPr>
          </a:p>
          <a:p>
            <a:pPr>
              <a:buFont typeface="Arial" pitchFamily="34" charset="0"/>
              <a:buChar char="•"/>
            </a:pPr>
            <a:r>
              <a:rPr lang="nl-NL" sz="2400" i="1" dirty="0" smtClean="0">
                <a:solidFill>
                  <a:srgbClr val="FFFF00"/>
                </a:solidFill>
              </a:rPr>
              <a:t> aandeel oud bos</a:t>
            </a:r>
          </a:p>
          <a:p>
            <a:pPr>
              <a:buFont typeface="Arial" pitchFamily="34" charset="0"/>
              <a:buChar char="•"/>
            </a:pPr>
            <a:r>
              <a:rPr lang="nl-NL" sz="2400" i="1" dirty="0" smtClean="0">
                <a:solidFill>
                  <a:srgbClr val="FFFF00"/>
                </a:solidFill>
              </a:rPr>
              <a:t> open fase voor natuur en      landschap</a:t>
            </a:r>
            <a:endParaRPr lang="nl-NL" sz="2400" i="1" dirty="0">
              <a:solidFill>
                <a:srgbClr val="FFFF00"/>
              </a:solidFill>
            </a:endParaRPr>
          </a:p>
        </p:txBody>
      </p:sp>
      <p:cxnSp>
        <p:nvCxnSpPr>
          <p:cNvPr id="12" name="Rechte verbindingslijn met pijl 11"/>
          <p:cNvCxnSpPr/>
          <p:nvPr/>
        </p:nvCxnSpPr>
        <p:spPr>
          <a:xfrm flipV="1">
            <a:off x="3419872" y="1988840"/>
            <a:ext cx="1080120" cy="792088"/>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a:off x="3419872" y="2924944"/>
            <a:ext cx="1080120" cy="936104"/>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34341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0"/>
            <a:ext cx="9144000" cy="32801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8964488" cy="3142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Simon Klingen\Documents\Klingen Bomen\CURSUSSEN\BJ\inhoud\functievervulling BJ.JPG"/>
          <p:cNvPicPr>
            <a:picLocks noChangeAspect="1" noChangeArrowheads="1"/>
          </p:cNvPicPr>
          <p:nvPr/>
        </p:nvPicPr>
        <p:blipFill>
          <a:blip r:embed="rId2" cstate="print"/>
          <a:srcRect/>
          <a:stretch>
            <a:fillRect/>
          </a:stretch>
        </p:blipFill>
        <p:spPr bwMode="auto">
          <a:xfrm>
            <a:off x="1259632" y="-531440"/>
            <a:ext cx="6820187" cy="1123324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p:spPr>
        <p:txBody>
          <a:bodyPr>
            <a:normAutofit/>
          </a:bodyPr>
          <a:lstStyle/>
          <a:p>
            <a:pPr algn="l"/>
            <a:r>
              <a:rPr lang="nl-NL" dirty="0" smtClean="0">
                <a:solidFill>
                  <a:schemeClr val="bg1"/>
                </a:solidFill>
              </a:rPr>
              <a:t>Welk bos verjongen?</a:t>
            </a:r>
            <a:endParaRPr lang="nl-NL" dirty="0">
              <a:solidFill>
                <a:schemeClr val="bg1"/>
              </a:solidFill>
            </a:endParaRPr>
          </a:p>
        </p:txBody>
      </p:sp>
      <p:sp>
        <p:nvSpPr>
          <p:cNvPr id="3" name="Tekstvak 2"/>
          <p:cNvSpPr txBox="1"/>
          <p:nvPr/>
        </p:nvSpPr>
        <p:spPr>
          <a:xfrm>
            <a:off x="539552" y="2996953"/>
            <a:ext cx="8352928" cy="1754326"/>
          </a:xfrm>
          <a:prstGeom prst="rect">
            <a:avLst/>
          </a:prstGeom>
          <a:noFill/>
        </p:spPr>
        <p:txBody>
          <a:bodyPr wrap="square" rtlCol="0">
            <a:spAutoFit/>
          </a:bodyPr>
          <a:lstStyle/>
          <a:p>
            <a:pPr>
              <a:buFont typeface="Arial" pitchFamily="34" charset="0"/>
              <a:buChar char="•"/>
            </a:pPr>
            <a:r>
              <a:rPr lang="nl-NL" sz="3600" dirty="0" smtClean="0">
                <a:solidFill>
                  <a:srgbClr val="FFFF00"/>
                </a:solidFill>
              </a:rPr>
              <a:t>  de leeftijd</a:t>
            </a:r>
          </a:p>
          <a:p>
            <a:pPr>
              <a:buFont typeface="Arial" pitchFamily="34" charset="0"/>
              <a:buChar char="•"/>
            </a:pPr>
            <a:r>
              <a:rPr lang="nl-NL" sz="3600" dirty="0" smtClean="0">
                <a:solidFill>
                  <a:srgbClr val="FFFF00"/>
                </a:solidFill>
              </a:rPr>
              <a:t>  de waarde van het te oogsten hout</a:t>
            </a:r>
          </a:p>
          <a:p>
            <a:pPr>
              <a:buFont typeface="Arial" pitchFamily="34" charset="0"/>
              <a:buChar char="•"/>
            </a:pPr>
            <a:r>
              <a:rPr lang="nl-NL" sz="3600" dirty="0" smtClean="0">
                <a:solidFill>
                  <a:srgbClr val="FFFF00"/>
                </a:solidFill>
              </a:rPr>
              <a:t>  het functioneren</a:t>
            </a:r>
          </a:p>
        </p:txBody>
      </p:sp>
      <p:sp>
        <p:nvSpPr>
          <p:cNvPr id="7" name="Tekstvak 6"/>
          <p:cNvSpPr txBox="1"/>
          <p:nvPr/>
        </p:nvSpPr>
        <p:spPr>
          <a:xfrm>
            <a:off x="539552" y="2204864"/>
            <a:ext cx="3600400" cy="646331"/>
          </a:xfrm>
          <a:prstGeom prst="rect">
            <a:avLst/>
          </a:prstGeom>
          <a:noFill/>
        </p:spPr>
        <p:txBody>
          <a:bodyPr wrap="square" rtlCol="0">
            <a:spAutoFit/>
          </a:bodyPr>
          <a:lstStyle/>
          <a:p>
            <a:r>
              <a:rPr lang="nl-NL" sz="3600" dirty="0" smtClean="0"/>
              <a:t>mogelijke criteria:</a:t>
            </a:r>
            <a:endParaRPr lang="nl-NL" sz="3600" dirty="0"/>
          </a:p>
        </p:txBody>
      </p:sp>
      <p:sp>
        <p:nvSpPr>
          <p:cNvPr id="5" name="Gelijkbenige driehoek 4"/>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descr="Geerestein 8.JPG"/>
          <p:cNvPicPr>
            <a:picLocks noGrp="1" noChangeAspect="1"/>
          </p:cNvPicPr>
          <p:nvPr>
            <p:ph sz="half" idx="2"/>
          </p:nvPr>
        </p:nvPicPr>
        <p:blipFill>
          <a:blip r:embed="rId2" cstate="print"/>
          <a:stretch>
            <a:fillRect/>
          </a:stretch>
        </p:blipFill>
        <p:spPr>
          <a:xfrm>
            <a:off x="4788024" y="0"/>
            <a:ext cx="4355976" cy="5807968"/>
          </a:xfrm>
        </p:spPr>
      </p:pic>
      <p:sp>
        <p:nvSpPr>
          <p:cNvPr id="7" name="Titel 6"/>
          <p:cNvSpPr>
            <a:spLocks noGrp="1"/>
          </p:cNvSpPr>
          <p:nvPr>
            <p:ph type="title"/>
          </p:nvPr>
        </p:nvSpPr>
        <p:spPr>
          <a:xfrm>
            <a:off x="395536" y="5805264"/>
            <a:ext cx="8229600" cy="864096"/>
          </a:xfrm>
        </p:spPr>
        <p:txBody>
          <a:bodyPr/>
          <a:lstStyle/>
          <a:p>
            <a:r>
              <a:rPr lang="nl-NL" dirty="0" smtClean="0">
                <a:solidFill>
                  <a:srgbClr val="FFFF00"/>
                </a:solidFill>
              </a:rPr>
              <a:t>Leeftijd</a:t>
            </a:r>
            <a:r>
              <a:rPr lang="nl-NL" dirty="0" smtClean="0">
                <a:solidFill>
                  <a:schemeClr val="bg1"/>
                </a:solidFill>
              </a:rPr>
              <a:t> is achterhaald criterium</a:t>
            </a:r>
            <a:endParaRPr lang="nl-NL" dirty="0">
              <a:solidFill>
                <a:schemeClr val="bg1"/>
              </a:solidFill>
            </a:endParaRPr>
          </a:p>
        </p:txBody>
      </p:sp>
      <p:pic>
        <p:nvPicPr>
          <p:cNvPr id="8" name="Tijdelijke aanduiding voor inhoud 7" descr="De Berg 27.JPG"/>
          <p:cNvPicPr>
            <a:picLocks noGrp="1" noChangeAspect="1"/>
          </p:cNvPicPr>
          <p:nvPr>
            <p:ph sz="half" idx="1"/>
          </p:nvPr>
        </p:nvPicPr>
        <p:blipFill>
          <a:blip r:embed="rId3" cstate="print"/>
          <a:stretch>
            <a:fillRect/>
          </a:stretch>
        </p:blipFill>
        <p:spPr>
          <a:xfrm>
            <a:off x="0" y="0"/>
            <a:ext cx="4362148" cy="5805264"/>
          </a:xfrm>
        </p:spPr>
      </p:pic>
      <p:sp>
        <p:nvSpPr>
          <p:cNvPr id="5" name="Gelijkbenige driehoek 4"/>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
        <p:nvSpPr>
          <p:cNvPr id="10" name="Tekstvak 9"/>
          <p:cNvSpPr txBox="1"/>
          <p:nvPr/>
        </p:nvSpPr>
        <p:spPr>
          <a:xfrm>
            <a:off x="755576" y="5085184"/>
            <a:ext cx="2736304" cy="584775"/>
          </a:xfrm>
          <a:prstGeom prst="rect">
            <a:avLst/>
          </a:prstGeom>
          <a:noFill/>
        </p:spPr>
        <p:txBody>
          <a:bodyPr wrap="square" rtlCol="0">
            <a:spAutoFit/>
          </a:bodyPr>
          <a:lstStyle/>
          <a:p>
            <a:pPr algn="ctr"/>
            <a:r>
              <a:rPr lang="nl-NL" sz="3200" dirty="0" smtClean="0">
                <a:solidFill>
                  <a:schemeClr val="bg1"/>
                </a:solidFill>
              </a:rPr>
              <a:t>40 jaar</a:t>
            </a:r>
            <a:endParaRPr lang="nl-NL" sz="3200" dirty="0">
              <a:solidFill>
                <a:schemeClr val="bg1"/>
              </a:solidFill>
            </a:endParaRPr>
          </a:p>
        </p:txBody>
      </p:sp>
      <p:sp>
        <p:nvSpPr>
          <p:cNvPr id="15" name="Tekstvak 14"/>
          <p:cNvSpPr txBox="1"/>
          <p:nvPr/>
        </p:nvSpPr>
        <p:spPr>
          <a:xfrm>
            <a:off x="5580112" y="5157192"/>
            <a:ext cx="2736304" cy="584775"/>
          </a:xfrm>
          <a:prstGeom prst="rect">
            <a:avLst/>
          </a:prstGeom>
          <a:noFill/>
        </p:spPr>
        <p:txBody>
          <a:bodyPr wrap="square" rtlCol="0">
            <a:spAutoFit/>
          </a:bodyPr>
          <a:lstStyle/>
          <a:p>
            <a:pPr algn="ctr"/>
            <a:r>
              <a:rPr lang="nl-NL" sz="3200" dirty="0" smtClean="0">
                <a:solidFill>
                  <a:schemeClr val="bg1"/>
                </a:solidFill>
              </a:rPr>
              <a:t>130 jaar</a:t>
            </a:r>
            <a:endParaRPr lang="nl-NL"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elijkbenige driehoek 13"/>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0" y="836712"/>
            <a:ext cx="7380312" cy="1143000"/>
          </a:xfrm>
        </p:spPr>
        <p:txBody>
          <a:bodyPr>
            <a:normAutofit/>
          </a:bodyPr>
          <a:lstStyle/>
          <a:p>
            <a:pPr algn="l"/>
            <a:r>
              <a:rPr lang="nl-NL" dirty="0" smtClean="0">
                <a:solidFill>
                  <a:srgbClr val="FFFF00"/>
                </a:solidFill>
              </a:rPr>
              <a:t>De waarde van te oogsten hout</a:t>
            </a:r>
            <a:endParaRPr lang="nl-NL" dirty="0">
              <a:solidFill>
                <a:srgbClr val="FFFF00"/>
              </a:solidFill>
            </a:endParaRPr>
          </a:p>
        </p:txBody>
      </p:sp>
      <p:pic>
        <p:nvPicPr>
          <p:cNvPr id="1026" name="Picture 2" descr="C:\Users\Simon\Desktop\KLINGEN BOMEN\communicatie\plaatjes\bosplaatjes\Splinterenburg  5.JPG"/>
          <p:cNvPicPr>
            <a:picLocks noChangeAspect="1" noChangeArrowheads="1"/>
          </p:cNvPicPr>
          <p:nvPr/>
        </p:nvPicPr>
        <p:blipFill>
          <a:blip r:embed="rId2" cstate="print"/>
          <a:srcRect/>
          <a:stretch>
            <a:fillRect/>
          </a:stretch>
        </p:blipFill>
        <p:spPr bwMode="auto">
          <a:xfrm>
            <a:off x="4788024" y="2564904"/>
            <a:ext cx="4355977" cy="3104964"/>
          </a:xfrm>
          <a:prstGeom prst="rect">
            <a:avLst/>
          </a:prstGeom>
          <a:noFill/>
        </p:spPr>
      </p:pic>
      <p:pic>
        <p:nvPicPr>
          <p:cNvPr id="8" name="Picture 4" descr="Gemert (3)"/>
          <p:cNvPicPr>
            <a:picLocks noChangeAspect="1" noChangeArrowheads="1"/>
          </p:cNvPicPr>
          <p:nvPr/>
        </p:nvPicPr>
        <p:blipFill>
          <a:blip r:embed="rId3" cstate="print"/>
          <a:srcRect/>
          <a:stretch>
            <a:fillRect/>
          </a:stretch>
        </p:blipFill>
        <p:spPr bwMode="auto">
          <a:xfrm>
            <a:off x="0" y="2564904"/>
            <a:ext cx="4224469" cy="3096344"/>
          </a:xfrm>
          <a:prstGeom prst="rect">
            <a:avLst/>
          </a:prstGeom>
          <a:noFill/>
        </p:spPr>
      </p:pic>
      <p:sp>
        <p:nvSpPr>
          <p:cNvPr id="9" name="Tekstvak 8"/>
          <p:cNvSpPr txBox="1"/>
          <p:nvPr/>
        </p:nvSpPr>
        <p:spPr>
          <a:xfrm>
            <a:off x="1691680" y="4653136"/>
            <a:ext cx="2520280" cy="461665"/>
          </a:xfrm>
          <a:prstGeom prst="rect">
            <a:avLst/>
          </a:prstGeom>
          <a:noFill/>
        </p:spPr>
        <p:txBody>
          <a:bodyPr wrap="square" rtlCol="0">
            <a:spAutoFit/>
          </a:bodyPr>
          <a:lstStyle/>
          <a:p>
            <a:pPr algn="r"/>
            <a:r>
              <a:rPr lang="nl-NL" sz="2400" dirty="0" smtClean="0">
                <a:solidFill>
                  <a:schemeClr val="bg1"/>
                </a:solidFill>
              </a:rPr>
              <a:t>groveden 70 jaar </a:t>
            </a:r>
            <a:endParaRPr lang="nl-NL" sz="2400" dirty="0">
              <a:solidFill>
                <a:schemeClr val="bg1"/>
              </a:solidFill>
            </a:endParaRPr>
          </a:p>
        </p:txBody>
      </p:sp>
      <p:sp>
        <p:nvSpPr>
          <p:cNvPr id="10" name="Tekstvak 9"/>
          <p:cNvSpPr txBox="1"/>
          <p:nvPr/>
        </p:nvSpPr>
        <p:spPr>
          <a:xfrm>
            <a:off x="6948264" y="4725144"/>
            <a:ext cx="2195736" cy="461665"/>
          </a:xfrm>
          <a:prstGeom prst="rect">
            <a:avLst/>
          </a:prstGeom>
          <a:noFill/>
        </p:spPr>
        <p:txBody>
          <a:bodyPr wrap="square" rtlCol="0">
            <a:spAutoFit/>
          </a:bodyPr>
          <a:lstStyle/>
          <a:p>
            <a:pPr algn="r"/>
            <a:r>
              <a:rPr lang="nl-NL" sz="2400" dirty="0" smtClean="0">
                <a:solidFill>
                  <a:schemeClr val="bg1"/>
                </a:solidFill>
              </a:rPr>
              <a:t>douglas 70 jaar </a:t>
            </a:r>
            <a:endParaRPr lang="nl-NL" sz="2400" dirty="0">
              <a:solidFill>
                <a:schemeClr val="bg1"/>
              </a:solidFill>
            </a:endParaRPr>
          </a:p>
        </p:txBody>
      </p:sp>
      <p:sp>
        <p:nvSpPr>
          <p:cNvPr id="11" name="Tekstvak 10"/>
          <p:cNvSpPr txBox="1"/>
          <p:nvPr/>
        </p:nvSpPr>
        <p:spPr>
          <a:xfrm>
            <a:off x="1619672" y="5085184"/>
            <a:ext cx="2520280" cy="461665"/>
          </a:xfrm>
          <a:prstGeom prst="rect">
            <a:avLst/>
          </a:prstGeom>
          <a:noFill/>
        </p:spPr>
        <p:txBody>
          <a:bodyPr wrap="square" rtlCol="0">
            <a:spAutoFit/>
          </a:bodyPr>
          <a:lstStyle/>
          <a:p>
            <a:pPr algn="r"/>
            <a:r>
              <a:rPr lang="nl-NL" sz="2400" dirty="0" smtClean="0">
                <a:solidFill>
                  <a:srgbClr val="FFFF00"/>
                </a:solidFill>
              </a:rPr>
              <a:t>180 m</a:t>
            </a:r>
            <a:r>
              <a:rPr lang="nl-NL" sz="2400" baseline="30000" dirty="0" smtClean="0">
                <a:solidFill>
                  <a:srgbClr val="FFFF00"/>
                </a:solidFill>
              </a:rPr>
              <a:t>3</a:t>
            </a:r>
            <a:r>
              <a:rPr lang="nl-NL" sz="2400" dirty="0" smtClean="0">
                <a:solidFill>
                  <a:srgbClr val="FFFF00"/>
                </a:solidFill>
              </a:rPr>
              <a:t>    € 6.500</a:t>
            </a:r>
            <a:endParaRPr lang="nl-NL" sz="2400" dirty="0">
              <a:solidFill>
                <a:srgbClr val="FFFF00"/>
              </a:solidFill>
            </a:endParaRPr>
          </a:p>
        </p:txBody>
      </p:sp>
      <p:sp>
        <p:nvSpPr>
          <p:cNvPr id="12" name="Tekstvak 11"/>
          <p:cNvSpPr txBox="1"/>
          <p:nvPr/>
        </p:nvSpPr>
        <p:spPr>
          <a:xfrm>
            <a:off x="6660232" y="5157192"/>
            <a:ext cx="2483768" cy="461665"/>
          </a:xfrm>
          <a:prstGeom prst="rect">
            <a:avLst/>
          </a:prstGeom>
          <a:noFill/>
        </p:spPr>
        <p:txBody>
          <a:bodyPr wrap="square" rtlCol="0">
            <a:spAutoFit/>
          </a:bodyPr>
          <a:lstStyle/>
          <a:p>
            <a:pPr algn="r"/>
            <a:r>
              <a:rPr lang="nl-NL" sz="2400" dirty="0" smtClean="0">
                <a:solidFill>
                  <a:srgbClr val="FFFF00"/>
                </a:solidFill>
              </a:rPr>
              <a:t>400 m</a:t>
            </a:r>
            <a:r>
              <a:rPr lang="nl-NL" sz="2400" baseline="30000" dirty="0" smtClean="0">
                <a:solidFill>
                  <a:srgbClr val="FFFF00"/>
                </a:solidFill>
              </a:rPr>
              <a:t>3</a:t>
            </a:r>
            <a:r>
              <a:rPr lang="nl-NL" sz="2400" dirty="0" smtClean="0">
                <a:solidFill>
                  <a:srgbClr val="FFFF00"/>
                </a:solidFill>
              </a:rPr>
              <a:t>  € 24.000</a:t>
            </a:r>
            <a:endParaRPr lang="nl-NL" sz="2400" dirty="0">
              <a:solidFill>
                <a:srgbClr val="FFFF00"/>
              </a:solidFill>
            </a:endParaRPr>
          </a:p>
        </p:txBody>
      </p:sp>
      <p:sp>
        <p:nvSpPr>
          <p:cNvPr id="13" name="Tekstvak 12"/>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a:spLocks noChangeArrowheads="1"/>
          </p:cNvSpPr>
          <p:nvPr/>
        </p:nvSpPr>
        <p:spPr bwMode="auto">
          <a:xfrm>
            <a:off x="1547813" y="1916113"/>
            <a:ext cx="7127875" cy="4278094"/>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Char char="•"/>
            </a:pPr>
            <a:r>
              <a:rPr lang="nl-NL" sz="3600" dirty="0">
                <a:cs typeface="Arial" charset="0"/>
              </a:rPr>
              <a:t>  </a:t>
            </a:r>
            <a:r>
              <a:rPr lang="nl-NL" sz="3600" dirty="0" smtClean="0">
                <a:cs typeface="Arial" charset="0"/>
              </a:rPr>
              <a:t>kleinschalige kap  </a:t>
            </a:r>
          </a:p>
          <a:p>
            <a:pPr fontAlgn="base">
              <a:spcBef>
                <a:spcPct val="0"/>
              </a:spcBef>
              <a:spcAft>
                <a:spcPct val="0"/>
              </a:spcAft>
              <a:buFont typeface="Arial" pitchFamily="34" charset="0"/>
              <a:buChar char="•"/>
            </a:pPr>
            <a:r>
              <a:rPr lang="nl-NL" sz="3600" dirty="0" smtClean="0">
                <a:cs typeface="Arial" charset="0"/>
              </a:rPr>
              <a:t>  natuurlijke </a:t>
            </a:r>
            <a:r>
              <a:rPr lang="nl-NL" sz="3600" dirty="0">
                <a:cs typeface="Arial" charset="0"/>
              </a:rPr>
              <a:t>verjonging</a:t>
            </a:r>
          </a:p>
          <a:p>
            <a:pPr fontAlgn="base">
              <a:spcBef>
                <a:spcPct val="0"/>
              </a:spcBef>
              <a:spcAft>
                <a:spcPct val="0"/>
              </a:spcAft>
              <a:buFont typeface="Arial" pitchFamily="34" charset="0"/>
              <a:buChar char="•"/>
            </a:pPr>
            <a:r>
              <a:rPr lang="nl-NL" sz="3600" dirty="0">
                <a:cs typeface="Arial" charset="0"/>
              </a:rPr>
              <a:t>  </a:t>
            </a:r>
            <a:r>
              <a:rPr lang="nl-NL" sz="3600" dirty="0" smtClean="0">
                <a:cs typeface="Arial" charset="0"/>
              </a:rPr>
              <a:t>dood </a:t>
            </a:r>
            <a:r>
              <a:rPr lang="nl-NL" sz="3600" dirty="0">
                <a:cs typeface="Arial" charset="0"/>
              </a:rPr>
              <a:t>hout</a:t>
            </a:r>
          </a:p>
          <a:p>
            <a:pPr fontAlgn="base">
              <a:spcBef>
                <a:spcPct val="0"/>
              </a:spcBef>
              <a:spcAft>
                <a:spcPct val="0"/>
              </a:spcAft>
              <a:buFont typeface="Arial" pitchFamily="34" charset="0"/>
              <a:buChar char="•"/>
            </a:pPr>
            <a:r>
              <a:rPr lang="nl-NL" sz="3600" dirty="0">
                <a:cs typeface="Arial" charset="0"/>
              </a:rPr>
              <a:t>  omvorming exoten</a:t>
            </a:r>
          </a:p>
          <a:p>
            <a:pPr fontAlgn="base">
              <a:spcBef>
                <a:spcPct val="0"/>
              </a:spcBef>
              <a:spcAft>
                <a:spcPct val="0"/>
              </a:spcAft>
              <a:buFont typeface="Arial" pitchFamily="34" charset="0"/>
              <a:buChar char="•"/>
            </a:pPr>
            <a:r>
              <a:rPr lang="nl-NL" sz="3600" dirty="0">
                <a:cs typeface="Arial" charset="0"/>
              </a:rPr>
              <a:t>  hoogdunning</a:t>
            </a:r>
          </a:p>
          <a:p>
            <a:pPr fontAlgn="base">
              <a:spcBef>
                <a:spcPct val="0"/>
              </a:spcBef>
              <a:spcAft>
                <a:spcPct val="0"/>
              </a:spcAft>
              <a:buFont typeface="Arial" pitchFamily="34" charset="0"/>
              <a:buChar char="•"/>
            </a:pPr>
            <a:r>
              <a:rPr lang="nl-NL" sz="3600" dirty="0">
                <a:cs typeface="Arial" charset="0"/>
              </a:rPr>
              <a:t>  toekomstbomen</a:t>
            </a:r>
          </a:p>
          <a:p>
            <a:pPr fontAlgn="base">
              <a:spcBef>
                <a:spcPct val="0"/>
              </a:spcBef>
              <a:spcAft>
                <a:spcPct val="0"/>
              </a:spcAft>
              <a:buFont typeface="Arial" pitchFamily="34" charset="0"/>
              <a:buChar char="•"/>
            </a:pPr>
            <a:r>
              <a:rPr lang="nl-NL" sz="3600" dirty="0">
                <a:cs typeface="Arial" charset="0"/>
              </a:rPr>
              <a:t>  ………..</a:t>
            </a:r>
          </a:p>
          <a:p>
            <a:pPr fontAlgn="base">
              <a:spcBef>
                <a:spcPct val="0"/>
              </a:spcBef>
              <a:spcAft>
                <a:spcPct val="0"/>
              </a:spcAft>
              <a:buFont typeface="Courier New" pitchFamily="49" charset="0"/>
              <a:buChar char="o"/>
            </a:pPr>
            <a:endParaRPr lang="nl-NL" sz="2000" dirty="0">
              <a:solidFill>
                <a:srgbClr val="FFFF00"/>
              </a:solidFill>
              <a:cs typeface="Arial" charset="0"/>
            </a:endParaRPr>
          </a:p>
        </p:txBody>
      </p:sp>
      <p:sp>
        <p:nvSpPr>
          <p:cNvPr id="5" name="Titel 1"/>
          <p:cNvSpPr txBox="1">
            <a:spLocks/>
          </p:cNvSpPr>
          <p:nvPr/>
        </p:nvSpPr>
        <p:spPr>
          <a:xfrm>
            <a:off x="323528" y="332656"/>
            <a:ext cx="8568952" cy="1143000"/>
          </a:xfrm>
          <a:prstGeom prst="rect">
            <a:avLst/>
          </a:prstGeom>
        </p:spPr>
        <p:txBody>
          <a:bodyPr>
            <a:normAutofit fontScale="975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4400" b="0" i="0" u="none" strike="noStrike" kern="1200" cap="none" spc="0" normalizeH="0" baseline="0" noProof="0" dirty="0" smtClean="0">
                <a:ln>
                  <a:noFill/>
                </a:ln>
                <a:solidFill>
                  <a:schemeClr val="bg1"/>
                </a:solidFill>
                <a:effectLst/>
                <a:uLnTx/>
                <a:uFillTx/>
                <a:latin typeface="+mj-lt"/>
                <a:ea typeface="+mj-ea"/>
                <a:cs typeface="+mj-cs"/>
              </a:rPr>
              <a:t>Andere tijden in het Nederlandse bos</a:t>
            </a:r>
            <a:br>
              <a:rPr kumimoji="0" lang="nl-NL" sz="4400" b="0" i="0" u="none" strike="noStrike" kern="1200" cap="none" spc="0" normalizeH="0" baseline="0" noProof="0" dirty="0" smtClean="0">
                <a:ln>
                  <a:noFill/>
                </a:ln>
                <a:solidFill>
                  <a:schemeClr val="bg1"/>
                </a:solidFill>
                <a:effectLst/>
                <a:uLnTx/>
                <a:uFillTx/>
                <a:latin typeface="+mj-lt"/>
                <a:ea typeface="+mj-ea"/>
                <a:cs typeface="+mj-cs"/>
              </a:rPr>
            </a:br>
            <a:r>
              <a:rPr kumimoji="0" lang="nl-NL" sz="2700" b="0" i="0" u="none" strike="noStrike" kern="1200" cap="none" spc="0" normalizeH="0" baseline="0" noProof="0" dirty="0" smtClean="0">
                <a:ln>
                  <a:noFill/>
                </a:ln>
                <a:solidFill>
                  <a:schemeClr val="bg1"/>
                </a:solidFill>
                <a:effectLst/>
                <a:uLnTx/>
                <a:uFillTx/>
                <a:latin typeface="+mj-lt"/>
                <a:ea typeface="+mj-ea"/>
                <a:cs typeface="+mj-cs"/>
              </a:rPr>
              <a:t>(vergeleken met 1975)</a:t>
            </a:r>
            <a:endParaRPr kumimoji="0" lang="nl-NL"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elijkbenige driehoek 5"/>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p:cNvSpPr>
            <a:spLocks noGrp="1"/>
          </p:cNvSpPr>
          <p:nvPr>
            <p:ph type="title"/>
          </p:nvPr>
        </p:nvSpPr>
        <p:spPr>
          <a:xfrm>
            <a:off x="1043608" y="1268760"/>
            <a:ext cx="8100392" cy="1224136"/>
          </a:xfrm>
        </p:spPr>
        <p:txBody>
          <a:bodyPr/>
          <a:lstStyle/>
          <a:p>
            <a:pPr algn="l"/>
            <a:r>
              <a:rPr lang="nl-NL" sz="4000" dirty="0" smtClean="0"/>
              <a:t>Bosverjonging op grond van </a:t>
            </a:r>
            <a:br>
              <a:rPr lang="nl-NL" sz="4000" dirty="0" smtClean="0"/>
            </a:br>
            <a:r>
              <a:rPr lang="nl-NL" sz="4000" dirty="0" smtClean="0">
                <a:solidFill>
                  <a:srgbClr val="FFFF00"/>
                </a:solidFill>
              </a:rPr>
              <a:t>functioneren:</a:t>
            </a:r>
            <a:endParaRPr lang="nl-NL" sz="4000" dirty="0">
              <a:solidFill>
                <a:srgbClr val="FFFF00"/>
              </a:solidFill>
            </a:endParaRPr>
          </a:p>
        </p:txBody>
      </p:sp>
      <p:sp>
        <p:nvSpPr>
          <p:cNvPr id="5" name="Tekstvak 4"/>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
        <p:nvSpPr>
          <p:cNvPr id="7" name="Tekstvak 6"/>
          <p:cNvSpPr txBox="1"/>
          <p:nvPr/>
        </p:nvSpPr>
        <p:spPr>
          <a:xfrm>
            <a:off x="1115616" y="2780928"/>
            <a:ext cx="7848872" cy="1323439"/>
          </a:xfrm>
          <a:prstGeom prst="rect">
            <a:avLst/>
          </a:prstGeom>
          <a:noFill/>
        </p:spPr>
        <p:txBody>
          <a:bodyPr wrap="square" rtlCol="0">
            <a:spAutoFit/>
          </a:bodyPr>
          <a:lstStyle/>
          <a:p>
            <a:r>
              <a:rPr lang="nl-NL" sz="4000" dirty="0" smtClean="0">
                <a:solidFill>
                  <a:srgbClr val="FFFF00"/>
                </a:solidFill>
              </a:rPr>
              <a:t>‘Wat draagt deze opstand bij aan hout/natuur/beleving?’</a:t>
            </a:r>
            <a:endParaRPr lang="nl-NL" sz="4000" dirty="0" smtClean="0"/>
          </a:p>
        </p:txBody>
      </p:sp>
      <p:sp>
        <p:nvSpPr>
          <p:cNvPr id="8" name="Tekstvak 7"/>
          <p:cNvSpPr txBox="1"/>
          <p:nvPr/>
        </p:nvSpPr>
        <p:spPr>
          <a:xfrm>
            <a:off x="539552" y="5301208"/>
            <a:ext cx="7920880" cy="1200329"/>
          </a:xfrm>
          <a:prstGeom prst="rect">
            <a:avLst/>
          </a:prstGeom>
          <a:noFill/>
        </p:spPr>
        <p:txBody>
          <a:bodyPr wrap="square" rtlCol="0">
            <a:spAutoFit/>
          </a:bodyPr>
          <a:lstStyle/>
          <a:p>
            <a:r>
              <a:rPr lang="nl-NL" sz="3600" dirty="0" smtClean="0">
                <a:solidFill>
                  <a:schemeClr val="bg1"/>
                </a:solidFill>
              </a:rPr>
              <a:t>De vraag een bos al dan niet te verjongen hangt in hoge mate af van de doelstelling.</a:t>
            </a:r>
            <a:endParaRPr lang="nl-NL"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Simon\Documents\Klingen Bomen\communicatie\plaatjes\bosplaatjes\Berken\Berken (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Gelijkbenige driehoek 2"/>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395536" y="2708920"/>
            <a:ext cx="8229600" cy="1754326"/>
          </a:xfrm>
          <a:prstGeom prst="rect">
            <a:avLst/>
          </a:prstGeom>
          <a:noFill/>
        </p:spPr>
        <p:txBody>
          <a:bodyPr wrap="square" rtlCol="0">
            <a:spAutoFit/>
          </a:bodyPr>
          <a:lstStyle/>
          <a:p>
            <a:pPr algn="ctr"/>
            <a:r>
              <a:rPr lang="nl-NL" sz="3600" dirty="0" smtClean="0"/>
              <a:t>beheerkaart met 3 kleurvlakken:</a:t>
            </a:r>
          </a:p>
          <a:p>
            <a:pPr algn="ctr"/>
            <a:r>
              <a:rPr lang="nl-NL" sz="3600" dirty="0" smtClean="0">
                <a:solidFill>
                  <a:srgbClr val="FF0000"/>
                </a:solidFill>
              </a:rPr>
              <a:t>hard nodig </a:t>
            </a:r>
            <a:r>
              <a:rPr lang="nl-NL" sz="3600" dirty="0" smtClean="0"/>
              <a:t>/ </a:t>
            </a:r>
            <a:r>
              <a:rPr lang="nl-NL" sz="3600" dirty="0" smtClean="0">
                <a:solidFill>
                  <a:srgbClr val="FFC000"/>
                </a:solidFill>
              </a:rPr>
              <a:t>nodig</a:t>
            </a:r>
            <a:r>
              <a:rPr lang="nl-NL" sz="3600" dirty="0" smtClean="0"/>
              <a:t> / </a:t>
            </a:r>
            <a:r>
              <a:rPr lang="nl-NL" sz="3600" dirty="0" smtClean="0">
                <a:solidFill>
                  <a:srgbClr val="FFFF00"/>
                </a:solidFill>
              </a:rPr>
              <a:t>mogelijk</a:t>
            </a:r>
          </a:p>
          <a:p>
            <a:pPr algn="ctr"/>
            <a:r>
              <a:rPr lang="nl-NL" sz="3600" dirty="0" smtClean="0"/>
              <a:t>aan verjonging toe</a:t>
            </a:r>
            <a:endParaRPr lang="nl-NL" sz="3600" dirty="0"/>
          </a:p>
        </p:txBody>
      </p:sp>
      <p:sp>
        <p:nvSpPr>
          <p:cNvPr id="4" name="Gelijkbenige driehoek 3"/>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elijkbenige driehoek 2"/>
          <p:cNvSpPr/>
          <p:nvPr/>
        </p:nvSpPr>
        <p:spPr>
          <a:xfrm rot="16200000">
            <a:off x="6979704" y="-391480"/>
            <a:ext cx="1772816" cy="255577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rot="2101223">
            <a:off x="7252224" y="226773"/>
            <a:ext cx="2261341" cy="830997"/>
          </a:xfrm>
          <a:prstGeom prst="rect">
            <a:avLst/>
          </a:prstGeom>
          <a:noFill/>
        </p:spPr>
        <p:txBody>
          <a:bodyPr wrap="square" rtlCol="0">
            <a:spAutoFit/>
          </a:bodyPr>
          <a:lstStyle/>
          <a:p>
            <a:pPr algn="ctr"/>
            <a:r>
              <a:rPr lang="nl-NL" sz="2400" dirty="0" smtClean="0">
                <a:solidFill>
                  <a:schemeClr val="bg1"/>
                </a:solidFill>
              </a:rPr>
              <a:t>welk bos</a:t>
            </a:r>
          </a:p>
          <a:p>
            <a:pPr algn="ctr"/>
            <a:r>
              <a:rPr lang="nl-NL" sz="2400" dirty="0" smtClean="0">
                <a:solidFill>
                  <a:schemeClr val="bg1"/>
                </a:solidFill>
              </a:rPr>
              <a:t>verjongen?</a:t>
            </a:r>
            <a:endParaRPr lang="nl-NL" sz="2400" dirty="0">
              <a:solidFill>
                <a:schemeClr val="bg1"/>
              </a:solidFill>
            </a:endParaRPr>
          </a:p>
        </p:txBody>
      </p:sp>
      <p:sp>
        <p:nvSpPr>
          <p:cNvPr id="6" name="Tekstvak 5"/>
          <p:cNvSpPr txBox="1"/>
          <p:nvPr/>
        </p:nvSpPr>
        <p:spPr>
          <a:xfrm>
            <a:off x="683568" y="2420888"/>
            <a:ext cx="7632848" cy="2246769"/>
          </a:xfrm>
          <a:prstGeom prst="rect">
            <a:avLst/>
          </a:prstGeom>
          <a:noFill/>
        </p:spPr>
        <p:txBody>
          <a:bodyPr wrap="square" rtlCol="0">
            <a:spAutoFit/>
          </a:bodyPr>
          <a:lstStyle/>
          <a:p>
            <a:r>
              <a:rPr lang="nl-NL" sz="3200" dirty="0" smtClean="0"/>
              <a:t>de sommatie van alle te verjongen opstanden  = totale verjongingsomvang </a:t>
            </a:r>
          </a:p>
          <a:p>
            <a:endParaRPr lang="nl-NL" sz="3200" dirty="0" smtClean="0"/>
          </a:p>
          <a:p>
            <a:pPr algn="ctr"/>
            <a:r>
              <a:rPr lang="nl-NL" sz="4400" dirty="0" smtClean="0">
                <a:solidFill>
                  <a:srgbClr val="FFFF00"/>
                </a:solidFill>
              </a:rPr>
              <a:t>luxe &lt; 1% &lt; probleem</a:t>
            </a:r>
            <a:endParaRPr lang="nl-NL" sz="4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395536" y="332656"/>
            <a:ext cx="7916416" cy="1800200"/>
          </a:xfrm>
        </p:spPr>
        <p:txBody>
          <a:bodyPr/>
          <a:lstStyle/>
          <a:p>
            <a:pPr algn="l"/>
            <a:r>
              <a:rPr lang="nl-NL" dirty="0" smtClean="0">
                <a:solidFill>
                  <a:srgbClr val="FFFF00"/>
                </a:solidFill>
              </a:rPr>
              <a:t>planning van bosverjonging</a:t>
            </a:r>
            <a:br>
              <a:rPr lang="nl-NL" dirty="0" smtClean="0">
                <a:solidFill>
                  <a:srgbClr val="FFFF00"/>
                </a:solidFill>
              </a:rPr>
            </a:br>
            <a:r>
              <a:rPr lang="nl-NL" dirty="0" smtClean="0">
                <a:solidFill>
                  <a:schemeClr val="bg1"/>
                </a:solidFill>
              </a:rPr>
              <a:t/>
            </a:r>
            <a:br>
              <a:rPr lang="nl-NL" dirty="0" smtClean="0">
                <a:solidFill>
                  <a:schemeClr val="bg1"/>
                </a:solidFill>
              </a:rPr>
            </a:br>
            <a:r>
              <a:rPr lang="nl-NL" dirty="0" smtClean="0">
                <a:solidFill>
                  <a:schemeClr val="bg1"/>
                </a:solidFill>
              </a:rPr>
              <a:t>wat conclusies</a:t>
            </a:r>
            <a:endParaRPr lang="nl-NL" dirty="0">
              <a:solidFill>
                <a:schemeClr val="bg1"/>
              </a:solidFill>
            </a:endParaRPr>
          </a:p>
        </p:txBody>
      </p:sp>
      <p:sp>
        <p:nvSpPr>
          <p:cNvPr id="7" name="Tekstvak 6"/>
          <p:cNvSpPr txBox="1"/>
          <p:nvPr/>
        </p:nvSpPr>
        <p:spPr>
          <a:xfrm>
            <a:off x="467544" y="2492896"/>
            <a:ext cx="8424936" cy="3046988"/>
          </a:xfrm>
          <a:prstGeom prst="rect">
            <a:avLst/>
          </a:prstGeom>
          <a:noFill/>
        </p:spPr>
        <p:txBody>
          <a:bodyPr wrap="square" rtlCol="0">
            <a:spAutoFit/>
          </a:bodyPr>
          <a:lstStyle/>
          <a:p>
            <a:pPr marL="514350" indent="-514350">
              <a:buFont typeface="+mj-lt"/>
              <a:buAutoNum type="arabicPeriod"/>
            </a:pPr>
            <a:r>
              <a:rPr lang="nl-NL" sz="3200" dirty="0" smtClean="0"/>
              <a:t>laat </a:t>
            </a:r>
            <a:r>
              <a:rPr lang="nl-NL" sz="3200" i="1" dirty="0" smtClean="0"/>
              <a:t>functioneren</a:t>
            </a:r>
            <a:r>
              <a:rPr lang="nl-NL" sz="3200" dirty="0" smtClean="0"/>
              <a:t> leidraad zijn</a:t>
            </a:r>
          </a:p>
          <a:p>
            <a:pPr marL="514350" indent="-514350">
              <a:buFont typeface="+mj-lt"/>
              <a:buAutoNum type="arabicPeriod"/>
            </a:pPr>
            <a:r>
              <a:rPr lang="nl-NL" sz="3200" dirty="0" smtClean="0"/>
              <a:t>‘slecht’ bos opruimen is altijd goede zaak</a:t>
            </a:r>
          </a:p>
          <a:p>
            <a:pPr marL="514350" indent="-514350">
              <a:buFont typeface="+mj-lt"/>
              <a:buAutoNum type="arabicPeriod"/>
            </a:pPr>
            <a:r>
              <a:rPr lang="nl-NL" sz="3200" dirty="0" smtClean="0"/>
              <a:t>sommatie opstanden &gt;&gt; bedrijfsniveau</a:t>
            </a:r>
          </a:p>
          <a:p>
            <a:pPr marL="514350" indent="-514350">
              <a:buFont typeface="+mj-lt"/>
              <a:buAutoNum type="arabicPeriod"/>
            </a:pPr>
            <a:r>
              <a:rPr lang="nl-NL" sz="3200" dirty="0" smtClean="0"/>
              <a:t>per jaar 1% is mooi </a:t>
            </a:r>
          </a:p>
          <a:p>
            <a:pPr marL="514350" indent="-514350">
              <a:buFont typeface="+mj-lt"/>
              <a:buAutoNum type="arabicPeriod"/>
            </a:pPr>
            <a:r>
              <a:rPr lang="nl-NL" sz="3200" dirty="0" smtClean="0"/>
              <a:t>bosverjonging gaat 2 x over geld: welk bos oogsten we, en hoeveel willen we investeren?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5536" y="1772816"/>
            <a:ext cx="8352928" cy="1143000"/>
          </a:xfrm>
        </p:spPr>
        <p:txBody>
          <a:bodyPr/>
          <a:lstStyle/>
          <a:p>
            <a:pPr algn="l"/>
            <a:r>
              <a:rPr lang="nl-NL" dirty="0" smtClean="0">
                <a:solidFill>
                  <a:schemeClr val="bg1"/>
                </a:solidFill>
              </a:rPr>
              <a:t>Bosverjonging = bestaand bos inruilen voor nieuw bos </a:t>
            </a:r>
            <a:endParaRPr lang="nl-NL" dirty="0">
              <a:solidFill>
                <a:schemeClr val="bg1"/>
              </a:solidFill>
            </a:endParaRPr>
          </a:p>
        </p:txBody>
      </p:sp>
      <p:sp>
        <p:nvSpPr>
          <p:cNvPr id="5" name="Tekstvak 4"/>
          <p:cNvSpPr txBox="1"/>
          <p:nvPr/>
        </p:nvSpPr>
        <p:spPr>
          <a:xfrm>
            <a:off x="323528" y="3861048"/>
            <a:ext cx="8208912" cy="2246769"/>
          </a:xfrm>
          <a:prstGeom prst="rect">
            <a:avLst/>
          </a:prstGeom>
          <a:noFill/>
        </p:spPr>
        <p:txBody>
          <a:bodyPr wrap="square" rtlCol="0">
            <a:spAutoFit/>
          </a:bodyPr>
          <a:lstStyle/>
          <a:p>
            <a:pPr marL="571500" indent="-571500">
              <a:buFont typeface="+mj-lt"/>
              <a:buAutoNum type="romanUcPeriod"/>
            </a:pPr>
            <a:r>
              <a:rPr lang="nl-NL" sz="2800" dirty="0" smtClean="0">
                <a:solidFill>
                  <a:prstClr val="black"/>
                </a:solidFill>
              </a:rPr>
              <a:t> omzagen van bos</a:t>
            </a:r>
          </a:p>
          <a:p>
            <a:pPr marL="571500" indent="-571500">
              <a:buFont typeface="+mj-lt"/>
              <a:buAutoNum type="romanUcPeriod"/>
            </a:pPr>
            <a:endParaRPr lang="nl-NL" sz="2800" dirty="0">
              <a:solidFill>
                <a:prstClr val="black"/>
              </a:solidFill>
            </a:endParaRPr>
          </a:p>
          <a:p>
            <a:pPr marL="571500" indent="-571500">
              <a:buFont typeface="+mj-lt"/>
              <a:buAutoNum type="romanUcPeriod"/>
            </a:pPr>
            <a:r>
              <a:rPr lang="nl-NL" sz="2800" dirty="0" smtClean="0">
                <a:solidFill>
                  <a:prstClr val="black"/>
                </a:solidFill>
              </a:rPr>
              <a:t> zorgen dat er nieuw bos komt</a:t>
            </a:r>
          </a:p>
          <a:p>
            <a:pPr marL="571500" indent="-571500">
              <a:buFont typeface="+mj-lt"/>
              <a:buAutoNum type="romanUcPeriod"/>
            </a:pPr>
            <a:endParaRPr lang="nl-NL" sz="2800" dirty="0" smtClean="0">
              <a:solidFill>
                <a:prstClr val="black"/>
              </a:solidFill>
            </a:endParaRPr>
          </a:p>
          <a:p>
            <a:pPr marL="571500" indent="-571500">
              <a:buFont typeface="+mj-lt"/>
              <a:buAutoNum type="romanUcPeriod"/>
            </a:pPr>
            <a:r>
              <a:rPr lang="nl-NL" sz="2800" dirty="0" smtClean="0">
                <a:solidFill>
                  <a:prstClr val="black"/>
                </a:solidFill>
              </a:rPr>
              <a:t> zo nodig sturen in het jonge bos</a:t>
            </a:r>
            <a:endParaRPr lang="nl-NL" sz="2800" dirty="0">
              <a:solidFill>
                <a:prstClr val="black"/>
              </a:solidFill>
            </a:endParaRPr>
          </a:p>
        </p:txBody>
      </p:sp>
      <p:sp>
        <p:nvSpPr>
          <p:cNvPr id="6" name="Tekstvak 5"/>
          <p:cNvSpPr txBox="1"/>
          <p:nvPr/>
        </p:nvSpPr>
        <p:spPr>
          <a:xfrm>
            <a:off x="467544" y="260648"/>
            <a:ext cx="3240360" cy="461665"/>
          </a:xfrm>
          <a:prstGeom prst="rect">
            <a:avLst/>
          </a:prstGeom>
          <a:noFill/>
        </p:spPr>
        <p:txBody>
          <a:bodyPr wrap="square" rtlCol="0">
            <a:spAutoFit/>
          </a:bodyPr>
          <a:lstStyle/>
          <a:p>
            <a:r>
              <a:rPr lang="nl-NL" sz="2400" dirty="0" smtClean="0">
                <a:solidFill>
                  <a:srgbClr val="FFC000"/>
                </a:solidFill>
              </a:rPr>
              <a:t>Studiekringdag 2012</a:t>
            </a:r>
            <a:endParaRPr lang="nl-NL" sz="2400" dirty="0">
              <a:solidFill>
                <a:srgbClr val="FFC000"/>
              </a:solidFill>
            </a:endParaRPr>
          </a:p>
        </p:txBody>
      </p:sp>
      <p:pic>
        <p:nvPicPr>
          <p:cNvPr id="2" name="Picture 2"/>
          <p:cNvPicPr>
            <a:picLocks noChangeAspect="1" noChangeArrowheads="1"/>
          </p:cNvPicPr>
          <p:nvPr/>
        </p:nvPicPr>
        <p:blipFill>
          <a:blip r:embed="rId2" cstate="print"/>
          <a:srcRect/>
          <a:stretch>
            <a:fillRect/>
          </a:stretch>
        </p:blipFill>
        <p:spPr bwMode="auto">
          <a:xfrm>
            <a:off x="5645848" y="0"/>
            <a:ext cx="3498152" cy="12687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subTitle" idx="1"/>
          </p:nvPr>
        </p:nvSpPr>
        <p:spPr>
          <a:xfrm>
            <a:off x="381000" y="1916832"/>
            <a:ext cx="8763000" cy="4608512"/>
          </a:xfrm>
        </p:spPr>
        <p:txBody>
          <a:bodyPr>
            <a:normAutofit fontScale="92500"/>
          </a:bodyPr>
          <a:lstStyle/>
          <a:p>
            <a:pPr algn="l"/>
            <a:r>
              <a:rPr lang="nl-NL" sz="4400" dirty="0" smtClean="0">
                <a:solidFill>
                  <a:schemeClr val="bg1"/>
                </a:solidFill>
                <a:latin typeface="+mj-lt"/>
                <a:ea typeface="+mj-ea"/>
                <a:cs typeface="+mj-cs"/>
              </a:rPr>
              <a:t>Houtoogst</a:t>
            </a:r>
            <a:r>
              <a:rPr lang="nl-NL" dirty="0" smtClean="0">
                <a:solidFill>
                  <a:srgbClr val="800000"/>
                </a:solidFill>
                <a:latin typeface="Palatino Linotype" pitchFamily="18" charset="0"/>
              </a:rPr>
              <a:t> </a:t>
            </a:r>
          </a:p>
          <a:p>
            <a:pPr algn="l"/>
            <a:r>
              <a:rPr lang="nl-NL" sz="3000" dirty="0" smtClean="0">
                <a:solidFill>
                  <a:schemeClr val="bg1">
                    <a:lumMod val="95000"/>
                  </a:schemeClr>
                </a:solidFill>
              </a:rPr>
              <a:t>is het </a:t>
            </a:r>
            <a:r>
              <a:rPr lang="nl-NL" sz="3000" dirty="0">
                <a:solidFill>
                  <a:schemeClr val="bg1">
                    <a:lumMod val="95000"/>
                  </a:schemeClr>
                </a:solidFill>
              </a:rPr>
              <a:t>uit het bos halen van </a:t>
            </a:r>
            <a:r>
              <a:rPr lang="nl-NL" sz="3000" dirty="0" smtClean="0">
                <a:solidFill>
                  <a:schemeClr val="bg1">
                    <a:lumMod val="95000"/>
                  </a:schemeClr>
                </a:solidFill>
              </a:rPr>
              <a:t>hout (= beheermaatregel)</a:t>
            </a:r>
            <a:endParaRPr lang="nl-NL" sz="3000" dirty="0">
              <a:solidFill>
                <a:schemeClr val="bg1">
                  <a:lumMod val="95000"/>
                </a:schemeClr>
              </a:solidFill>
            </a:endParaRPr>
          </a:p>
          <a:p>
            <a:pPr algn="l"/>
            <a:endParaRPr lang="nl-NL" sz="2600" dirty="0">
              <a:solidFill>
                <a:schemeClr val="tx1"/>
              </a:solidFill>
            </a:endParaRPr>
          </a:p>
          <a:p>
            <a:r>
              <a:rPr lang="nl-NL" sz="2600" dirty="0" smtClean="0">
                <a:solidFill>
                  <a:schemeClr val="tx1"/>
                </a:solidFill>
              </a:rPr>
              <a:t>Deze maatregel </a:t>
            </a:r>
            <a:r>
              <a:rPr lang="nl-NL" sz="2600" dirty="0">
                <a:solidFill>
                  <a:schemeClr val="tx1"/>
                </a:solidFill>
              </a:rPr>
              <a:t>dient een </a:t>
            </a:r>
            <a:endParaRPr lang="nl-NL" sz="2600" dirty="0" smtClean="0">
              <a:solidFill>
                <a:schemeClr val="tx1"/>
              </a:solidFill>
            </a:endParaRPr>
          </a:p>
          <a:p>
            <a:pPr algn="l"/>
            <a:r>
              <a:rPr lang="nl-NL" sz="2600" u="sng" dirty="0" smtClean="0">
                <a:solidFill>
                  <a:schemeClr val="tx1"/>
                </a:solidFill>
              </a:rPr>
              <a:t>natuurdoel</a:t>
            </a:r>
            <a:r>
              <a:rPr lang="nl-NL" sz="2600" dirty="0" smtClean="0">
                <a:solidFill>
                  <a:schemeClr val="tx1"/>
                </a:solidFill>
              </a:rPr>
              <a:t> </a:t>
            </a:r>
            <a:r>
              <a:rPr lang="nl-NL" sz="2600" dirty="0">
                <a:solidFill>
                  <a:schemeClr val="tx1"/>
                </a:solidFill>
              </a:rPr>
              <a:t>(openheid creëren, inheemse soorten bevoordelen, omvormen </a:t>
            </a:r>
            <a:r>
              <a:rPr lang="nl-NL" sz="2600" dirty="0" smtClean="0">
                <a:solidFill>
                  <a:schemeClr val="tx1"/>
                </a:solidFill>
              </a:rPr>
              <a:t>naar </a:t>
            </a:r>
            <a:r>
              <a:rPr lang="nl-NL" sz="2600" dirty="0">
                <a:solidFill>
                  <a:schemeClr val="tx1"/>
                </a:solidFill>
              </a:rPr>
              <a:t>loofbos e.d</a:t>
            </a:r>
            <a:r>
              <a:rPr lang="nl-NL" sz="2600" dirty="0" smtClean="0">
                <a:solidFill>
                  <a:schemeClr val="tx1"/>
                </a:solidFill>
              </a:rPr>
              <a:t>.) of</a:t>
            </a:r>
          </a:p>
          <a:p>
            <a:pPr algn="l"/>
            <a:r>
              <a:rPr lang="nl-NL" sz="2600" u="sng" dirty="0" smtClean="0">
                <a:solidFill>
                  <a:schemeClr val="tx1"/>
                </a:solidFill>
              </a:rPr>
              <a:t>houtproductiedoel</a:t>
            </a:r>
            <a:r>
              <a:rPr lang="nl-NL" sz="2600" dirty="0" smtClean="0">
                <a:solidFill>
                  <a:schemeClr val="tx1"/>
                </a:solidFill>
              </a:rPr>
              <a:t> </a:t>
            </a:r>
            <a:r>
              <a:rPr lang="nl-NL" sz="2600" dirty="0">
                <a:solidFill>
                  <a:schemeClr val="tx1"/>
                </a:solidFill>
              </a:rPr>
              <a:t>(bevorderen groeiruimte van bomen met </a:t>
            </a:r>
            <a:r>
              <a:rPr lang="nl-NL" sz="2600" dirty="0" smtClean="0">
                <a:solidFill>
                  <a:schemeClr val="tx1"/>
                </a:solidFill>
              </a:rPr>
              <a:t>houtkwaliteit / eindoogst) of</a:t>
            </a:r>
          </a:p>
          <a:p>
            <a:pPr algn="l"/>
            <a:r>
              <a:rPr lang="nl-NL" sz="2600" u="sng" dirty="0" smtClean="0">
                <a:solidFill>
                  <a:schemeClr val="tx1"/>
                </a:solidFill>
              </a:rPr>
              <a:t>esthetisch doel</a:t>
            </a:r>
            <a:r>
              <a:rPr lang="nl-NL" sz="2600" dirty="0" smtClean="0">
                <a:solidFill>
                  <a:schemeClr val="tx1"/>
                </a:solidFill>
              </a:rPr>
              <a:t> bijvoorbeeld het vrijstellen van lanen of fraaie bomen</a:t>
            </a:r>
          </a:p>
          <a:p>
            <a:r>
              <a:rPr lang="nl-NL" sz="2600" dirty="0" smtClean="0">
                <a:solidFill>
                  <a:schemeClr val="tx1"/>
                </a:solidFill>
              </a:rPr>
              <a:t>dan </a:t>
            </a:r>
            <a:r>
              <a:rPr lang="nl-NL" sz="2600" dirty="0">
                <a:solidFill>
                  <a:schemeClr val="tx1"/>
                </a:solidFill>
              </a:rPr>
              <a:t>wel van een combinatie van doelen.</a:t>
            </a:r>
          </a:p>
        </p:txBody>
      </p:sp>
      <p:sp>
        <p:nvSpPr>
          <p:cNvPr id="3" name="Tekstvak 2"/>
          <p:cNvSpPr txBox="1"/>
          <p:nvPr/>
        </p:nvSpPr>
        <p:spPr>
          <a:xfrm>
            <a:off x="467544" y="260648"/>
            <a:ext cx="3240360" cy="461665"/>
          </a:xfrm>
          <a:prstGeom prst="rect">
            <a:avLst/>
          </a:prstGeom>
          <a:noFill/>
        </p:spPr>
        <p:txBody>
          <a:bodyPr wrap="square" rtlCol="0">
            <a:spAutoFit/>
          </a:bodyPr>
          <a:lstStyle/>
          <a:p>
            <a:r>
              <a:rPr lang="nl-NL" sz="2400" dirty="0" smtClean="0">
                <a:solidFill>
                  <a:srgbClr val="FFC000"/>
                </a:solidFill>
              </a:rPr>
              <a:t>Studiekringdag 2012</a:t>
            </a:r>
            <a:endParaRPr lang="nl-NL" sz="2400" dirty="0">
              <a:solidFill>
                <a:srgbClr val="FFC000"/>
              </a:solidFill>
            </a:endParaRPr>
          </a:p>
        </p:txBody>
      </p:sp>
      <p:pic>
        <p:nvPicPr>
          <p:cNvPr id="46082" name="Picture 2"/>
          <p:cNvPicPr>
            <a:picLocks noChangeAspect="1" noChangeArrowheads="1"/>
          </p:cNvPicPr>
          <p:nvPr/>
        </p:nvPicPr>
        <p:blipFill>
          <a:blip r:embed="rId2" cstate="print"/>
          <a:srcRect/>
          <a:stretch>
            <a:fillRect/>
          </a:stretch>
        </p:blipFill>
        <p:spPr bwMode="auto">
          <a:xfrm>
            <a:off x="5467350" y="0"/>
            <a:ext cx="3676650"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subTitle" idx="1"/>
          </p:nvPr>
        </p:nvSpPr>
        <p:spPr>
          <a:xfrm>
            <a:off x="381000" y="1628800"/>
            <a:ext cx="8763000" cy="4608512"/>
          </a:xfrm>
        </p:spPr>
        <p:txBody>
          <a:bodyPr>
            <a:normAutofit lnSpcReduction="10000"/>
          </a:bodyPr>
          <a:lstStyle/>
          <a:p>
            <a:pPr algn="l"/>
            <a:r>
              <a:rPr lang="nl-NL" sz="4800" dirty="0" smtClean="0">
                <a:solidFill>
                  <a:schemeClr val="bg1"/>
                </a:solidFill>
                <a:latin typeface="+mj-lt"/>
                <a:ea typeface="+mj-ea"/>
                <a:cs typeface="+mj-cs"/>
              </a:rPr>
              <a:t>Houtproductie</a:t>
            </a:r>
            <a:r>
              <a:rPr lang="nl-NL" dirty="0" smtClean="0">
                <a:solidFill>
                  <a:srgbClr val="800000"/>
                </a:solidFill>
                <a:latin typeface="Palatino Linotype" pitchFamily="18" charset="0"/>
              </a:rPr>
              <a:t> </a:t>
            </a:r>
          </a:p>
          <a:p>
            <a:pPr algn="l"/>
            <a:r>
              <a:rPr lang="nl-NL" sz="3000" dirty="0" smtClean="0">
                <a:solidFill>
                  <a:schemeClr val="bg1">
                    <a:lumMod val="95000"/>
                  </a:schemeClr>
                </a:solidFill>
              </a:rPr>
              <a:t>is een mogelijke doelstelling van het beheer</a:t>
            </a:r>
          </a:p>
          <a:p>
            <a:pPr algn="l"/>
            <a:endParaRPr lang="nl-NL" sz="2600" dirty="0">
              <a:solidFill>
                <a:schemeClr val="tx1"/>
              </a:solidFill>
            </a:endParaRPr>
          </a:p>
          <a:p>
            <a:pPr algn="l">
              <a:lnSpc>
                <a:spcPct val="120000"/>
              </a:lnSpc>
            </a:pPr>
            <a:r>
              <a:rPr lang="nl-NL" sz="2600" dirty="0" smtClean="0">
                <a:solidFill>
                  <a:schemeClr val="tx1"/>
                </a:solidFill>
              </a:rPr>
              <a:t>De </a:t>
            </a:r>
            <a:r>
              <a:rPr lang="nl-NL" sz="2600" dirty="0">
                <a:solidFill>
                  <a:schemeClr val="tx1"/>
                </a:solidFill>
              </a:rPr>
              <a:t>eigenaar manipuleert </a:t>
            </a:r>
            <a:r>
              <a:rPr lang="nl-NL" sz="2600" dirty="0" smtClean="0">
                <a:solidFill>
                  <a:schemeClr val="tx1"/>
                </a:solidFill>
              </a:rPr>
              <a:t>het </a:t>
            </a:r>
            <a:r>
              <a:rPr lang="nl-NL" sz="2600" dirty="0">
                <a:solidFill>
                  <a:schemeClr val="tx1"/>
                </a:solidFill>
              </a:rPr>
              <a:t>bos om er - vaak na een lange periode - de gewenste soort </a:t>
            </a:r>
            <a:r>
              <a:rPr lang="nl-NL" sz="2600" dirty="0" smtClean="0">
                <a:solidFill>
                  <a:schemeClr val="tx1"/>
                </a:solidFill>
              </a:rPr>
              <a:t>en kwaliteit hout </a:t>
            </a:r>
            <a:r>
              <a:rPr lang="nl-NL" sz="2600" dirty="0">
                <a:solidFill>
                  <a:schemeClr val="tx1"/>
                </a:solidFill>
              </a:rPr>
              <a:t>uit te kunnen winnen. Dat manipuleren kan door selecteren bij dunningen, verjongen met productieve soorten, opsnoeien voor een goede </a:t>
            </a:r>
            <a:r>
              <a:rPr lang="nl-NL" sz="2600" dirty="0" smtClean="0">
                <a:solidFill>
                  <a:schemeClr val="tx1"/>
                </a:solidFill>
              </a:rPr>
              <a:t>houtkwaliteit, </a:t>
            </a:r>
            <a:r>
              <a:rPr lang="nl-NL" sz="2600" dirty="0">
                <a:solidFill>
                  <a:schemeClr val="tx1"/>
                </a:solidFill>
              </a:rPr>
              <a:t>e.d. </a:t>
            </a:r>
            <a:endParaRPr lang="nl-NL" sz="2600" dirty="0" smtClean="0">
              <a:solidFill>
                <a:schemeClr val="tx1"/>
              </a:solidFill>
            </a:endParaRPr>
          </a:p>
          <a:p>
            <a:pPr algn="l">
              <a:lnSpc>
                <a:spcPct val="120000"/>
              </a:lnSpc>
            </a:pPr>
            <a:r>
              <a:rPr lang="nl-NL" sz="2600" dirty="0" smtClean="0">
                <a:solidFill>
                  <a:schemeClr val="tx1"/>
                </a:solidFill>
              </a:rPr>
              <a:t>Zonder </a:t>
            </a:r>
            <a:r>
              <a:rPr lang="nl-NL" sz="2600" dirty="0">
                <a:solidFill>
                  <a:schemeClr val="tx1"/>
                </a:solidFill>
              </a:rPr>
              <a:t>(uiteindelijke) houtoogst heeft houtproductie geen zin.</a:t>
            </a:r>
          </a:p>
        </p:txBody>
      </p:sp>
      <p:sp>
        <p:nvSpPr>
          <p:cNvPr id="3" name="Tekstvak 2"/>
          <p:cNvSpPr txBox="1"/>
          <p:nvPr/>
        </p:nvSpPr>
        <p:spPr>
          <a:xfrm>
            <a:off x="467544" y="260648"/>
            <a:ext cx="3240360" cy="461665"/>
          </a:xfrm>
          <a:prstGeom prst="rect">
            <a:avLst/>
          </a:prstGeom>
          <a:noFill/>
        </p:spPr>
        <p:txBody>
          <a:bodyPr wrap="square" rtlCol="0">
            <a:spAutoFit/>
          </a:bodyPr>
          <a:lstStyle/>
          <a:p>
            <a:r>
              <a:rPr lang="nl-NL" sz="2400" dirty="0" smtClean="0">
                <a:solidFill>
                  <a:srgbClr val="FFC000"/>
                </a:solidFill>
              </a:rPr>
              <a:t>Studiekringdag 2012</a:t>
            </a:r>
            <a:endParaRPr lang="nl-NL" sz="2400" dirty="0">
              <a:solidFill>
                <a:srgbClr val="FFC000"/>
              </a:solidFill>
            </a:endParaRPr>
          </a:p>
        </p:txBody>
      </p:sp>
      <p:pic>
        <p:nvPicPr>
          <p:cNvPr id="47106" name="Picture 2"/>
          <p:cNvPicPr>
            <a:picLocks noChangeAspect="1" noChangeArrowheads="1"/>
          </p:cNvPicPr>
          <p:nvPr/>
        </p:nvPicPr>
        <p:blipFill>
          <a:blip r:embed="rId2" cstate="print"/>
          <a:srcRect/>
          <a:stretch>
            <a:fillRect/>
          </a:stretch>
        </p:blipFill>
        <p:spPr bwMode="auto">
          <a:xfrm>
            <a:off x="5467350" y="0"/>
            <a:ext cx="3676650"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196752"/>
            <a:ext cx="8445624" cy="1143000"/>
          </a:xfrm>
        </p:spPr>
        <p:txBody>
          <a:bodyPr>
            <a:noAutofit/>
          </a:bodyPr>
          <a:lstStyle/>
          <a:p>
            <a:pPr algn="l"/>
            <a:r>
              <a:rPr lang="nl-NL" dirty="0" smtClean="0">
                <a:solidFill>
                  <a:schemeClr val="bg1"/>
                </a:solidFill>
              </a:rPr>
              <a:t>Vormen van bosverjonging</a:t>
            </a:r>
            <a:endParaRPr lang="nl-NL" dirty="0">
              <a:solidFill>
                <a:schemeClr val="bg1"/>
              </a:solidFill>
            </a:endParaRPr>
          </a:p>
        </p:txBody>
      </p:sp>
      <p:sp>
        <p:nvSpPr>
          <p:cNvPr id="4" name="Tekstvak 3"/>
          <p:cNvSpPr txBox="1"/>
          <p:nvPr/>
        </p:nvSpPr>
        <p:spPr>
          <a:xfrm>
            <a:off x="323528" y="2636912"/>
            <a:ext cx="8496944" cy="3416320"/>
          </a:xfrm>
          <a:prstGeom prst="rect">
            <a:avLst/>
          </a:prstGeom>
          <a:noFill/>
        </p:spPr>
        <p:txBody>
          <a:bodyPr wrap="square" rtlCol="0">
            <a:spAutoFit/>
          </a:bodyPr>
          <a:lstStyle/>
          <a:p>
            <a:pPr lvl="0"/>
            <a:r>
              <a:rPr lang="nl-NL" sz="3600" dirty="0" smtClean="0">
                <a:solidFill>
                  <a:srgbClr val="FFFF00"/>
                </a:solidFill>
              </a:rPr>
              <a:t>actief</a:t>
            </a:r>
            <a:endParaRPr lang="nl-NL" sz="2800" dirty="0" smtClean="0"/>
          </a:p>
          <a:p>
            <a:pPr>
              <a:lnSpc>
                <a:spcPct val="150000"/>
              </a:lnSpc>
              <a:buFont typeface="Arial" pitchFamily="34" charset="0"/>
              <a:buChar char="•"/>
            </a:pPr>
            <a:r>
              <a:rPr lang="nl-NL" sz="2800" dirty="0" smtClean="0"/>
              <a:t> aanplant</a:t>
            </a:r>
          </a:p>
          <a:p>
            <a:pPr>
              <a:lnSpc>
                <a:spcPct val="150000"/>
              </a:lnSpc>
              <a:buFont typeface="Arial" pitchFamily="34" charset="0"/>
              <a:buChar char="•"/>
            </a:pPr>
            <a:r>
              <a:rPr lang="nl-NL" sz="2800" dirty="0" smtClean="0"/>
              <a:t> natuurlijke verjonging, al dan niet na bodembewerking</a:t>
            </a:r>
          </a:p>
          <a:p>
            <a:pPr>
              <a:lnSpc>
                <a:spcPct val="150000"/>
              </a:lnSpc>
            </a:pPr>
            <a:r>
              <a:rPr lang="nl-NL" sz="3600" dirty="0" smtClean="0">
                <a:solidFill>
                  <a:srgbClr val="FFFF00"/>
                </a:solidFill>
              </a:rPr>
              <a:t>autonoom</a:t>
            </a:r>
          </a:p>
          <a:p>
            <a:pPr>
              <a:lnSpc>
                <a:spcPct val="150000"/>
              </a:lnSpc>
              <a:buFont typeface="Arial" pitchFamily="34" charset="0"/>
              <a:buChar char="•"/>
            </a:pPr>
            <a:r>
              <a:rPr lang="nl-NL" sz="2800" dirty="0" smtClean="0"/>
              <a:t> spontaan in en onder bestaand bos</a:t>
            </a:r>
          </a:p>
        </p:txBody>
      </p:sp>
      <p:pic>
        <p:nvPicPr>
          <p:cNvPr id="5" name="Picture 2"/>
          <p:cNvPicPr>
            <a:picLocks noChangeAspect="1" noChangeArrowheads="1"/>
          </p:cNvPicPr>
          <p:nvPr/>
        </p:nvPicPr>
        <p:blipFill>
          <a:blip r:embed="rId2" cstate="print"/>
          <a:srcRect/>
          <a:stretch>
            <a:fillRect/>
          </a:stretch>
        </p:blipFill>
        <p:spPr bwMode="auto">
          <a:xfrm>
            <a:off x="6300192" y="0"/>
            <a:ext cx="2843808" cy="1031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323528" y="332656"/>
            <a:ext cx="8060432" cy="792088"/>
          </a:xfrm>
        </p:spPr>
        <p:txBody>
          <a:bodyPr/>
          <a:lstStyle/>
          <a:p>
            <a:pPr algn="l"/>
            <a:r>
              <a:rPr lang="nl-NL" dirty="0" smtClean="0">
                <a:solidFill>
                  <a:schemeClr val="bg1"/>
                </a:solidFill>
              </a:rPr>
              <a:t>stellingen 1 </a:t>
            </a:r>
            <a:endParaRPr lang="nl-NL" dirty="0">
              <a:solidFill>
                <a:schemeClr val="bg1"/>
              </a:solidFill>
            </a:endParaRPr>
          </a:p>
        </p:txBody>
      </p:sp>
      <p:sp>
        <p:nvSpPr>
          <p:cNvPr id="7" name="Tekstvak 6"/>
          <p:cNvSpPr txBox="1"/>
          <p:nvPr/>
        </p:nvSpPr>
        <p:spPr>
          <a:xfrm>
            <a:off x="251520" y="1268760"/>
            <a:ext cx="8640960" cy="5509200"/>
          </a:xfrm>
          <a:prstGeom prst="rect">
            <a:avLst/>
          </a:prstGeom>
          <a:noFill/>
        </p:spPr>
        <p:txBody>
          <a:bodyPr wrap="square" rtlCol="0" anchor="t">
            <a:spAutoFit/>
          </a:bodyPr>
          <a:lstStyle/>
          <a:p>
            <a:pPr>
              <a:buClr>
                <a:srgbClr val="FFC000"/>
              </a:buClr>
              <a:buFont typeface="Arial" pitchFamily="34" charset="0"/>
              <a:buChar char="•"/>
            </a:pPr>
            <a:r>
              <a:rPr lang="nl-NL" sz="3200" dirty="0" smtClean="0"/>
              <a:t> Hout produceren gaat vanzelf, kwaliteitshout     vraagt om inspanning</a:t>
            </a:r>
          </a:p>
          <a:p>
            <a:pPr>
              <a:buClr>
                <a:srgbClr val="FFC000"/>
              </a:buClr>
              <a:buFont typeface="Arial" pitchFamily="34" charset="0"/>
              <a:buChar char="•"/>
            </a:pPr>
            <a:r>
              <a:rPr lang="nl-NL" sz="3200" dirty="0" smtClean="0"/>
              <a:t> Geen verhoging productiviteit zonder investering </a:t>
            </a:r>
          </a:p>
          <a:p>
            <a:pPr>
              <a:buClr>
                <a:srgbClr val="FFC000"/>
              </a:buClr>
              <a:buFont typeface="Arial" pitchFamily="34" charset="0"/>
              <a:buChar char="•"/>
            </a:pPr>
            <a:endParaRPr lang="nl-NL" sz="3200" dirty="0" smtClean="0"/>
          </a:p>
          <a:p>
            <a:pPr>
              <a:buClr>
                <a:srgbClr val="FFC000"/>
              </a:buClr>
              <a:buFont typeface="Arial" pitchFamily="34" charset="0"/>
              <a:buChar char="•"/>
            </a:pPr>
            <a:r>
              <a:rPr lang="nl-NL" sz="3200" dirty="0" smtClean="0"/>
              <a:t> Versneld cashen van dg en </a:t>
            </a:r>
            <a:r>
              <a:rPr lang="nl-NL" sz="3200" dirty="0" err="1" smtClean="0"/>
              <a:t>jl</a:t>
            </a:r>
            <a:r>
              <a:rPr lang="nl-NL" sz="3200" dirty="0" smtClean="0"/>
              <a:t> staat op gespannen</a:t>
            </a:r>
          </a:p>
          <a:p>
            <a:pPr>
              <a:buClr>
                <a:srgbClr val="FFC000"/>
              </a:buClr>
            </a:pPr>
            <a:r>
              <a:rPr lang="nl-NL" sz="3200" dirty="0" smtClean="0"/>
              <a:t>voet met verhogen productiviteit</a:t>
            </a:r>
          </a:p>
          <a:p>
            <a:pPr>
              <a:buClr>
                <a:srgbClr val="FFC000"/>
              </a:buClr>
              <a:buFont typeface="Arial" pitchFamily="34" charset="0"/>
              <a:buChar char="•"/>
            </a:pPr>
            <a:r>
              <a:rPr lang="nl-NL" sz="3200" dirty="0" smtClean="0"/>
              <a:t> Zonder vakkennis en langdurige aandacht zal verjonging geen kwaliteitsverbetering opleveren</a:t>
            </a:r>
          </a:p>
          <a:p>
            <a:pPr>
              <a:buClr>
                <a:srgbClr val="FFC000"/>
              </a:buClr>
              <a:buFont typeface="Arial" pitchFamily="34" charset="0"/>
              <a:buChar char="•"/>
            </a:pPr>
            <a:endParaRPr lang="nl-NL" sz="3200" dirty="0" smtClean="0"/>
          </a:p>
          <a:p>
            <a:pPr>
              <a:buClr>
                <a:srgbClr val="FFC000"/>
              </a:buClr>
              <a:buFont typeface="Arial" pitchFamily="34" charset="0"/>
              <a:buChar char="•"/>
            </a:pPr>
            <a:r>
              <a:rPr lang="nl-NL" sz="3200" dirty="0" smtClean="0"/>
              <a:t> Verhogen van productiviteit is lastiger dan verhogen natuurwaarde</a:t>
            </a:r>
            <a:endParaRPr lang="nl-NL" sz="3200" dirty="0"/>
          </a:p>
        </p:txBody>
      </p:sp>
      <p:pic>
        <p:nvPicPr>
          <p:cNvPr id="4" name="Picture 2"/>
          <p:cNvPicPr>
            <a:picLocks noChangeAspect="1" noChangeArrowheads="1"/>
          </p:cNvPicPr>
          <p:nvPr/>
        </p:nvPicPr>
        <p:blipFill>
          <a:blip r:embed="rId2" cstate="print"/>
          <a:srcRect/>
          <a:stretch>
            <a:fillRect/>
          </a:stretch>
        </p:blipFill>
        <p:spPr bwMode="auto">
          <a:xfrm>
            <a:off x="6300192" y="0"/>
            <a:ext cx="2843808" cy="10314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13"/>
          <p:cNvSpPr>
            <a:spLocks noGrp="1" noChangeArrowheads="1"/>
          </p:cNvSpPr>
          <p:nvPr>
            <p:ph type="sldNum" sz="quarter" idx="12"/>
          </p:nvPr>
        </p:nvSpPr>
        <p:spPr/>
        <p:txBody>
          <a:bodyPr/>
          <a:lstStyle/>
          <a:p>
            <a:fld id="{D9ACC22D-CCF2-495E-9099-127C07FC1DFF}" type="slidenum">
              <a:rPr lang="de-DE">
                <a:solidFill>
                  <a:srgbClr val="FFFFFF"/>
                </a:solidFill>
              </a:rPr>
              <a:pPr/>
              <a:t>5</a:t>
            </a:fld>
            <a:endParaRPr lang="de-DE">
              <a:solidFill>
                <a:srgbClr val="FFFFFF"/>
              </a:solidFill>
            </a:endParaRPr>
          </a:p>
        </p:txBody>
      </p:sp>
      <p:sp>
        <p:nvSpPr>
          <p:cNvPr id="189442" name="Rectangle 2"/>
          <p:cNvSpPr>
            <a:spLocks noRot="1" noChangeArrowheads="1"/>
          </p:cNvSpPr>
          <p:nvPr/>
        </p:nvSpPr>
        <p:spPr bwMode="auto">
          <a:xfrm>
            <a:off x="298450" y="1168400"/>
            <a:ext cx="8845550" cy="5257800"/>
          </a:xfrm>
          <a:prstGeom prst="rect">
            <a:avLst/>
          </a:prstGeom>
          <a:noFill/>
          <a:ln w="9525">
            <a:noFill/>
            <a:miter lim="800000"/>
            <a:headEnd/>
            <a:tailEnd/>
          </a:ln>
          <a:effectLst/>
        </p:spPr>
        <p:txBody>
          <a:bodyPr/>
          <a:lstStyle/>
          <a:p>
            <a:pPr fontAlgn="base">
              <a:lnSpc>
                <a:spcPct val="80000"/>
              </a:lnSpc>
              <a:spcBef>
                <a:spcPct val="20000"/>
              </a:spcBef>
              <a:spcAft>
                <a:spcPct val="0"/>
              </a:spcAft>
              <a:buClr>
                <a:srgbClr val="99FF66"/>
              </a:buClr>
              <a:buFont typeface="Wingdings" pitchFamily="2" charset="2"/>
              <a:buNone/>
            </a:pPr>
            <a:endParaRPr lang="nl-NL" sz="2000" b="1" i="1" smtClean="0">
              <a:solidFill>
                <a:srgbClr val="FFFFFF"/>
              </a:solidFill>
              <a:effectLst>
                <a:outerShdw blurRad="38100" dist="38100" dir="2700000" algn="tl">
                  <a:srgbClr val="000000"/>
                </a:outerShdw>
              </a:effectLst>
            </a:endParaRPr>
          </a:p>
        </p:txBody>
      </p:sp>
      <p:sp>
        <p:nvSpPr>
          <p:cNvPr id="189443" name="Rectangle 3"/>
          <p:cNvSpPr>
            <a:spLocks noRot="1" noChangeArrowheads="1"/>
          </p:cNvSpPr>
          <p:nvPr/>
        </p:nvSpPr>
        <p:spPr bwMode="auto">
          <a:xfrm>
            <a:off x="250825" y="260350"/>
            <a:ext cx="8385175" cy="1081088"/>
          </a:xfrm>
          <a:prstGeom prst="rect">
            <a:avLst/>
          </a:prstGeom>
          <a:noFill/>
          <a:ln w="9525">
            <a:noFill/>
            <a:miter lim="800000"/>
            <a:headEnd/>
            <a:tailEnd/>
          </a:ln>
          <a:effectLst/>
        </p:spPr>
        <p:txBody>
          <a:bodyPr anchor="ctr"/>
          <a:lstStyle/>
          <a:p>
            <a:pPr fontAlgn="base">
              <a:spcBef>
                <a:spcPct val="0"/>
              </a:spcBef>
              <a:spcAft>
                <a:spcPct val="0"/>
              </a:spcAft>
            </a:pPr>
            <a:r>
              <a:rPr lang="de-DE" sz="2800" smtClean="0">
                <a:solidFill>
                  <a:srgbClr val="FFFFB7"/>
                </a:solidFill>
                <a:effectLst>
                  <a:outerShdw blurRad="38100" dist="38100" dir="2700000" algn="tl">
                    <a:srgbClr val="000000"/>
                  </a:outerShdw>
                </a:effectLst>
                <a:latin typeface="Arial Black" pitchFamily="34" charset="0"/>
              </a:rPr>
              <a:t>Grundsätze der ANW 5</a:t>
            </a:r>
          </a:p>
        </p:txBody>
      </p:sp>
      <p:sp>
        <p:nvSpPr>
          <p:cNvPr id="189444" name="Rectangle 4"/>
          <p:cNvSpPr>
            <a:spLocks noChangeArrowheads="1"/>
          </p:cNvSpPr>
          <p:nvPr/>
        </p:nvSpPr>
        <p:spPr bwMode="auto">
          <a:xfrm>
            <a:off x="280988" y="1173163"/>
            <a:ext cx="4679950" cy="4308475"/>
          </a:xfrm>
          <a:prstGeom prst="rect">
            <a:avLst/>
          </a:prstGeom>
          <a:noFill/>
          <a:ln w="9525">
            <a:noFill/>
            <a:miter lim="800000"/>
            <a:headEnd/>
            <a:tailEnd/>
          </a:ln>
          <a:effectLst/>
        </p:spPr>
        <p:txBody>
          <a:bodyPr anchor="ctr">
            <a:spAutoFit/>
          </a:bodyPr>
          <a:lstStyle/>
          <a:p>
            <a:pPr marL="342900" indent="-342900" fontAlgn="base">
              <a:spcBef>
                <a:spcPct val="0"/>
              </a:spcBef>
              <a:spcAft>
                <a:spcPct val="15000"/>
              </a:spcAft>
              <a:buFontTx/>
              <a:buAutoNum type="arabicPeriod" startAt="2"/>
            </a:pPr>
            <a:r>
              <a:rPr lang="de-DE" b="1" dirty="0" smtClean="0">
                <a:solidFill>
                  <a:srgbClr val="FFFFFF"/>
                </a:solidFill>
              </a:rPr>
              <a:t>Waldwirtschaft und Naturschutz</a:t>
            </a:r>
            <a:endParaRPr lang="de-DE" dirty="0" smtClean="0">
              <a:solidFill>
                <a:srgbClr val="FFFFFF"/>
              </a:solidFill>
            </a:endParaRPr>
          </a:p>
          <a:p>
            <a:pPr marL="342900" indent="-342900" fontAlgn="base">
              <a:spcBef>
                <a:spcPct val="0"/>
              </a:spcBef>
              <a:spcAft>
                <a:spcPct val="15000"/>
              </a:spcAft>
            </a:pPr>
            <a:endParaRPr lang="de-DE" dirty="0" smtClean="0">
              <a:solidFill>
                <a:srgbClr val="FFFFFF"/>
              </a:solidFill>
            </a:endParaRPr>
          </a:p>
          <a:p>
            <a:pPr marL="342900" indent="-342900" fontAlgn="base">
              <a:spcBef>
                <a:spcPct val="0"/>
              </a:spcBef>
              <a:spcAft>
                <a:spcPct val="15000"/>
              </a:spcAft>
              <a:buFont typeface="Wingdings" pitchFamily="2" charset="2"/>
              <a:buChar char="Ø"/>
            </a:pPr>
            <a:r>
              <a:rPr lang="de-DE" dirty="0" smtClean="0">
                <a:solidFill>
                  <a:srgbClr val="FFFFFF"/>
                </a:solidFill>
              </a:rPr>
              <a:t>Seit 2009 neue Grundsätze zur Förderung der Biodiversität der Wälder</a:t>
            </a:r>
          </a:p>
          <a:p>
            <a:pPr marL="342900" indent="-342900" fontAlgn="base">
              <a:spcBef>
                <a:spcPct val="0"/>
              </a:spcBef>
              <a:spcAft>
                <a:spcPct val="15000"/>
              </a:spcAft>
              <a:buFont typeface="Wingdings" pitchFamily="2" charset="2"/>
              <a:buChar char="Ø"/>
            </a:pPr>
            <a:r>
              <a:rPr lang="de-DE" dirty="0" smtClean="0">
                <a:solidFill>
                  <a:srgbClr val="FFFFFF"/>
                </a:solidFill>
              </a:rPr>
              <a:t>Integration von Horst- und Höhlenbäumen und Bäumen mit ökologisch wertvollen Strukturen (Biotopbäume) in das Pflegekonzept.</a:t>
            </a:r>
          </a:p>
          <a:p>
            <a:pPr marL="342900" indent="-342900" fontAlgn="base">
              <a:spcBef>
                <a:spcPct val="0"/>
              </a:spcBef>
              <a:spcAft>
                <a:spcPct val="15000"/>
              </a:spcAft>
              <a:buFont typeface="Wingdings" pitchFamily="2" charset="2"/>
              <a:buChar char="Ø"/>
            </a:pPr>
            <a:r>
              <a:rPr lang="de-DE" dirty="0" smtClean="0">
                <a:solidFill>
                  <a:srgbClr val="FFFFFF"/>
                </a:solidFill>
              </a:rPr>
              <a:t>Erhalt von Altwäldern</a:t>
            </a:r>
          </a:p>
          <a:p>
            <a:pPr marL="342900" indent="-342900" fontAlgn="base">
              <a:spcBef>
                <a:spcPct val="0"/>
              </a:spcBef>
              <a:spcAft>
                <a:spcPct val="15000"/>
              </a:spcAft>
              <a:buFont typeface="Wingdings" pitchFamily="2" charset="2"/>
              <a:buChar char="Ø"/>
            </a:pPr>
            <a:r>
              <a:rPr lang="de-DE" dirty="0" smtClean="0">
                <a:solidFill>
                  <a:srgbClr val="FFFFFF"/>
                </a:solidFill>
              </a:rPr>
              <a:t>Belassen von Lücken</a:t>
            </a:r>
          </a:p>
          <a:p>
            <a:pPr marL="342900" indent="-342900" fontAlgn="base">
              <a:spcBef>
                <a:spcPct val="0"/>
              </a:spcBef>
              <a:spcAft>
                <a:spcPct val="15000"/>
              </a:spcAft>
              <a:buFont typeface="Wingdings" pitchFamily="2" charset="2"/>
              <a:buChar char="Ø"/>
            </a:pPr>
            <a:r>
              <a:rPr lang="de-DE" dirty="0" smtClean="0">
                <a:solidFill>
                  <a:srgbClr val="FFFFFF"/>
                </a:solidFill>
              </a:rPr>
              <a:t>Schalenwild regulieren</a:t>
            </a:r>
          </a:p>
          <a:p>
            <a:pPr marL="342900" indent="-342900" fontAlgn="base">
              <a:spcBef>
                <a:spcPct val="0"/>
              </a:spcBef>
              <a:spcAft>
                <a:spcPct val="15000"/>
              </a:spcAft>
              <a:buFont typeface="Wingdings" pitchFamily="2" charset="2"/>
              <a:buChar char="Ø"/>
            </a:pPr>
            <a:r>
              <a:rPr lang="de-DE" dirty="0" smtClean="0">
                <a:solidFill>
                  <a:srgbClr val="FFFFFF"/>
                </a:solidFill>
              </a:rPr>
              <a:t>Seltene Baumarten fördern</a:t>
            </a:r>
          </a:p>
          <a:p>
            <a:pPr marL="342900" indent="-342900" fontAlgn="base">
              <a:spcBef>
                <a:spcPct val="0"/>
              </a:spcBef>
              <a:spcAft>
                <a:spcPct val="15000"/>
              </a:spcAft>
              <a:buFont typeface="Wingdings" pitchFamily="2" charset="2"/>
              <a:buChar char="Ø"/>
            </a:pPr>
            <a:r>
              <a:rPr lang="de-DE" dirty="0" smtClean="0">
                <a:solidFill>
                  <a:srgbClr val="FFFFFF"/>
                </a:solidFill>
              </a:rPr>
              <a:t>Genetische Vielfalt</a:t>
            </a:r>
          </a:p>
          <a:p>
            <a:pPr marL="342900" indent="-342900" fontAlgn="base">
              <a:spcBef>
                <a:spcPct val="0"/>
              </a:spcBef>
              <a:spcAft>
                <a:spcPct val="15000"/>
              </a:spcAft>
              <a:buFont typeface="Wingdings" pitchFamily="2" charset="2"/>
              <a:buChar char="Ø"/>
            </a:pPr>
            <a:r>
              <a:rPr lang="de-DE" dirty="0" smtClean="0">
                <a:solidFill>
                  <a:srgbClr val="FFFFFF"/>
                </a:solidFill>
              </a:rPr>
              <a:t>Angepasste Forsttechnik</a:t>
            </a:r>
          </a:p>
        </p:txBody>
      </p:sp>
      <p:graphicFrame>
        <p:nvGraphicFramePr>
          <p:cNvPr id="189445" name="Object 5"/>
          <p:cNvGraphicFramePr>
            <a:graphicFrameLocks noChangeAspect="1"/>
          </p:cNvGraphicFramePr>
          <p:nvPr/>
        </p:nvGraphicFramePr>
        <p:xfrm>
          <a:off x="5346700" y="1160463"/>
          <a:ext cx="3205163" cy="4537075"/>
        </p:xfrm>
        <a:graphic>
          <a:graphicData uri="http://schemas.openxmlformats.org/presentationml/2006/ole">
            <p:oleObj spid="_x0000_s2050" name="Acrobat Document" r:id="rId4" imgW="7557840" imgH="10695960" progId="AcroExch.Document.7">
              <p:embed/>
            </p:oleObj>
          </a:graphicData>
        </a:graphic>
      </p:graphicFrame>
      <p:sp>
        <p:nvSpPr>
          <p:cNvPr id="9" name="Ovaal 8"/>
          <p:cNvSpPr/>
          <p:nvPr/>
        </p:nvSpPr>
        <p:spPr>
          <a:xfrm>
            <a:off x="179512" y="1628800"/>
            <a:ext cx="4752528" cy="108012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395536" y="332656"/>
            <a:ext cx="7988424" cy="792088"/>
          </a:xfrm>
        </p:spPr>
        <p:txBody>
          <a:bodyPr/>
          <a:lstStyle/>
          <a:p>
            <a:pPr algn="l"/>
            <a:r>
              <a:rPr lang="nl-NL" dirty="0" smtClean="0">
                <a:solidFill>
                  <a:schemeClr val="bg1"/>
                </a:solidFill>
              </a:rPr>
              <a:t>stellingen 2 </a:t>
            </a:r>
            <a:endParaRPr lang="nl-NL" dirty="0">
              <a:solidFill>
                <a:schemeClr val="bg1"/>
              </a:solidFill>
            </a:endParaRPr>
          </a:p>
        </p:txBody>
      </p:sp>
      <p:sp>
        <p:nvSpPr>
          <p:cNvPr id="7" name="Tekstvak 6"/>
          <p:cNvSpPr txBox="1"/>
          <p:nvPr/>
        </p:nvSpPr>
        <p:spPr>
          <a:xfrm>
            <a:off x="323528" y="1556792"/>
            <a:ext cx="8820472" cy="4524315"/>
          </a:xfrm>
          <a:prstGeom prst="rect">
            <a:avLst/>
          </a:prstGeom>
          <a:noFill/>
        </p:spPr>
        <p:txBody>
          <a:bodyPr wrap="square" rtlCol="0">
            <a:spAutoFit/>
          </a:bodyPr>
          <a:lstStyle/>
          <a:p>
            <a:pPr>
              <a:buClr>
                <a:srgbClr val="FFC000"/>
              </a:buClr>
              <a:buFont typeface="Arial" pitchFamily="34" charset="0"/>
              <a:buChar char="•"/>
            </a:pPr>
            <a:r>
              <a:rPr lang="nl-NL" sz="3200" dirty="0" smtClean="0"/>
              <a:t>  Beoordeeld naar (breed) functioneren zijn er in ons bos veel potentiële verjongingsplekken.</a:t>
            </a:r>
          </a:p>
          <a:p>
            <a:pPr>
              <a:buClr>
                <a:srgbClr val="FFC000"/>
              </a:buClr>
              <a:buFont typeface="Arial" pitchFamily="34" charset="0"/>
              <a:buChar char="•"/>
            </a:pPr>
            <a:r>
              <a:rPr lang="nl-NL" sz="3200" dirty="0" smtClean="0"/>
              <a:t>  Vergroten van de verjongingsplekken zal de natuurwaarden niet schaden.</a:t>
            </a:r>
          </a:p>
          <a:p>
            <a:pPr>
              <a:buClr>
                <a:srgbClr val="FFC000"/>
              </a:buClr>
            </a:pPr>
            <a:endParaRPr lang="nl-NL" sz="3200" dirty="0" smtClean="0"/>
          </a:p>
          <a:p>
            <a:pPr>
              <a:buClr>
                <a:srgbClr val="FFC000"/>
              </a:buClr>
              <a:buFont typeface="Arial" pitchFamily="34" charset="0"/>
              <a:buChar char="•"/>
            </a:pPr>
            <a:r>
              <a:rPr lang="nl-NL" sz="3200" dirty="0" smtClean="0"/>
              <a:t>  Er is voor het Nederlandse bos veel bereikt, niet misverstaan en weggooien. </a:t>
            </a:r>
          </a:p>
          <a:p>
            <a:pPr>
              <a:buClr>
                <a:srgbClr val="FFC000"/>
              </a:buClr>
              <a:buFont typeface="Arial" pitchFamily="34" charset="0"/>
              <a:buChar char="•"/>
            </a:pPr>
            <a:r>
              <a:rPr lang="nl-NL" sz="3200" dirty="0" smtClean="0"/>
              <a:t>  Ook na deze verjongingsgolf gaat het goed met het Nederlandse bos.</a:t>
            </a:r>
            <a:endParaRPr lang="nl-NL" sz="3200" dirty="0"/>
          </a:p>
        </p:txBody>
      </p:sp>
      <p:pic>
        <p:nvPicPr>
          <p:cNvPr id="4" name="Picture 2"/>
          <p:cNvPicPr>
            <a:picLocks noChangeAspect="1" noChangeArrowheads="1"/>
          </p:cNvPicPr>
          <p:nvPr/>
        </p:nvPicPr>
        <p:blipFill>
          <a:blip r:embed="rId2" cstate="print"/>
          <a:srcRect/>
          <a:stretch>
            <a:fillRect/>
          </a:stretch>
        </p:blipFill>
        <p:spPr bwMode="auto">
          <a:xfrm>
            <a:off x="6300192" y="0"/>
            <a:ext cx="2843808" cy="10314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3034680" cy="922114"/>
          </a:xfrm>
        </p:spPr>
        <p:txBody>
          <a:bodyPr/>
          <a:lstStyle/>
          <a:p>
            <a:pPr algn="l"/>
            <a:r>
              <a:rPr lang="nl-NL" dirty="0" smtClean="0">
                <a:solidFill>
                  <a:schemeClr val="bg1"/>
                </a:solidFill>
              </a:rPr>
              <a:t>stellingen 3</a:t>
            </a:r>
            <a:endParaRPr lang="nl-NL" dirty="0">
              <a:solidFill>
                <a:schemeClr val="bg1"/>
              </a:solidFill>
            </a:endParaRPr>
          </a:p>
        </p:txBody>
      </p:sp>
      <p:sp>
        <p:nvSpPr>
          <p:cNvPr id="3" name="Tijdelijke aanduiding voor inhoud 2"/>
          <p:cNvSpPr>
            <a:spLocks noGrp="1"/>
          </p:cNvSpPr>
          <p:nvPr>
            <p:ph idx="1"/>
          </p:nvPr>
        </p:nvSpPr>
        <p:spPr/>
        <p:txBody>
          <a:bodyPr>
            <a:normAutofit fontScale="92500" lnSpcReduction="10000"/>
          </a:bodyPr>
          <a:lstStyle/>
          <a:p>
            <a:pPr>
              <a:buClr>
                <a:srgbClr val="FFC000"/>
              </a:buClr>
            </a:pPr>
            <a:r>
              <a:rPr lang="nl-NL" dirty="0" smtClean="0"/>
              <a:t>Behoefte aan inkomsten a.g.v. bezuinigingen zijn een goede stimulans voor bosverjonging</a:t>
            </a:r>
          </a:p>
          <a:p>
            <a:pPr>
              <a:buClr>
                <a:srgbClr val="FFC000"/>
              </a:buClr>
            </a:pPr>
            <a:r>
              <a:rPr lang="nl-NL" dirty="0" smtClean="0"/>
              <a:t>Opvoeren van de houtoogst geeft geen garantie voor verhoging productiviteit</a:t>
            </a:r>
          </a:p>
          <a:p>
            <a:pPr>
              <a:buClr>
                <a:srgbClr val="FFC000"/>
              </a:buClr>
              <a:buNone/>
            </a:pPr>
            <a:endParaRPr lang="nl-NL" dirty="0" smtClean="0"/>
          </a:p>
          <a:p>
            <a:pPr>
              <a:buClr>
                <a:srgbClr val="FFC000"/>
              </a:buClr>
            </a:pPr>
            <a:r>
              <a:rPr lang="nl-NL" dirty="0" smtClean="0"/>
              <a:t>Verhoging van de productiviteit van het bos gaat niet zonder investeringen</a:t>
            </a:r>
          </a:p>
          <a:p>
            <a:pPr>
              <a:buClr>
                <a:srgbClr val="FFC000"/>
              </a:buClr>
            </a:pPr>
            <a:r>
              <a:rPr lang="nl-NL" dirty="0" smtClean="0"/>
              <a:t>Investeren heeft alleen zin als er aandacht is voor het vervolg van de verjonging</a:t>
            </a:r>
          </a:p>
          <a:p>
            <a:endParaRPr lang="nl-NL" dirty="0" smtClean="0"/>
          </a:p>
          <a:p>
            <a:endParaRPr lang="nl-NL" dirty="0" smtClean="0"/>
          </a:p>
          <a:p>
            <a:endParaRPr lang="nl-NL" dirty="0" smtClean="0"/>
          </a:p>
          <a:p>
            <a:endParaRPr lang="nl-NL" dirty="0"/>
          </a:p>
        </p:txBody>
      </p:sp>
      <p:pic>
        <p:nvPicPr>
          <p:cNvPr id="4" name="Picture 2"/>
          <p:cNvPicPr>
            <a:picLocks noChangeAspect="1" noChangeArrowheads="1"/>
          </p:cNvPicPr>
          <p:nvPr/>
        </p:nvPicPr>
        <p:blipFill>
          <a:blip r:embed="rId2" cstate="print"/>
          <a:srcRect/>
          <a:stretch>
            <a:fillRect/>
          </a:stretch>
        </p:blipFill>
        <p:spPr bwMode="auto">
          <a:xfrm>
            <a:off x="6300192" y="0"/>
            <a:ext cx="2843808" cy="1031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oosendaal 1"/>
          <p:cNvPicPr>
            <a:picLocks noChangeAspect="1" noChangeArrowheads="1"/>
          </p:cNvPicPr>
          <p:nvPr/>
        </p:nvPicPr>
        <p:blipFill>
          <a:blip r:embed="rId2" cstate="print"/>
          <a:srcRect/>
          <a:stretch>
            <a:fillRect/>
          </a:stretch>
        </p:blipFill>
        <p:spPr bwMode="auto">
          <a:xfrm>
            <a:off x="3707905" y="0"/>
            <a:ext cx="5436096" cy="4077072"/>
          </a:xfrm>
          <a:prstGeom prst="rect">
            <a:avLst/>
          </a:prstGeom>
          <a:noFill/>
        </p:spPr>
      </p:pic>
      <p:sp>
        <p:nvSpPr>
          <p:cNvPr id="5" name="Titel 1"/>
          <p:cNvSpPr txBox="1">
            <a:spLocks/>
          </p:cNvSpPr>
          <p:nvPr/>
        </p:nvSpPr>
        <p:spPr>
          <a:xfrm>
            <a:off x="251520" y="908720"/>
            <a:ext cx="5184576" cy="2808312"/>
          </a:xfrm>
          <a:prstGeom prst="rect">
            <a:avLst/>
          </a:prstGeom>
        </p:spPr>
        <p:txBody>
          <a:bodyPr>
            <a:normAutofit fontScale="92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l-NL" sz="3300" b="0" i="0" u="none" strike="noStrike" kern="1200" cap="none" spc="0" normalizeH="0" baseline="0" noProof="0" dirty="0" smtClean="0">
                <a:ln>
                  <a:noFill/>
                </a:ln>
                <a:effectLst/>
                <a:uLnTx/>
                <a:uFillTx/>
                <a:latin typeface="+mj-lt"/>
                <a:ea typeface="+mj-ea"/>
                <a:cs typeface="+mj-cs"/>
              </a:rPr>
              <a:t>Studiekringdag 2012</a:t>
            </a:r>
            <a:r>
              <a:rPr kumimoji="0" lang="nl-NL" sz="2400" b="0" i="0" u="none" strike="noStrike" kern="1200" cap="none" spc="0" normalizeH="0" baseline="0" noProof="0" dirty="0" smtClean="0">
                <a:ln>
                  <a:noFill/>
                </a:ln>
                <a:solidFill>
                  <a:schemeClr val="tx1"/>
                </a:solidFill>
                <a:effectLst/>
                <a:uLnTx/>
                <a:uFillTx/>
                <a:latin typeface="+mj-lt"/>
                <a:ea typeface="+mj-ea"/>
                <a:cs typeface="+mj-cs"/>
              </a:rPr>
              <a:t/>
            </a:r>
            <a:br>
              <a:rPr kumimoji="0" lang="nl-NL" sz="2400" b="0" i="0" u="none" strike="noStrike" kern="1200" cap="none" spc="0" normalizeH="0" baseline="0" noProof="0" dirty="0" smtClean="0">
                <a:ln>
                  <a:noFill/>
                </a:ln>
                <a:solidFill>
                  <a:schemeClr val="tx1"/>
                </a:solidFill>
                <a:effectLst/>
                <a:uLnTx/>
                <a:uFillTx/>
                <a:latin typeface="+mj-lt"/>
                <a:ea typeface="+mj-ea"/>
                <a:cs typeface="+mj-cs"/>
              </a:rPr>
            </a:br>
            <a:r>
              <a:rPr lang="nl-NL" sz="6800" dirty="0" smtClean="0">
                <a:solidFill>
                  <a:schemeClr val="bg1"/>
                </a:solidFill>
                <a:latin typeface="+mj-lt"/>
                <a:ea typeface="+mj-ea"/>
                <a:cs typeface="+mj-cs"/>
              </a:rPr>
              <a:t>Keuzes</a:t>
            </a:r>
            <a:r>
              <a:rPr kumimoji="0" lang="nl-NL" sz="2400" b="0" i="0" u="none" strike="noStrike" kern="1200" cap="none" spc="0" normalizeH="0" baseline="0" noProof="0" dirty="0" smtClean="0">
                <a:ln>
                  <a:noFill/>
                </a:ln>
                <a:solidFill>
                  <a:schemeClr val="bg1"/>
                </a:solidFill>
                <a:effectLst/>
                <a:uLnTx/>
                <a:uFillTx/>
                <a:latin typeface="+mj-lt"/>
                <a:ea typeface="+mj-ea"/>
                <a:cs typeface="+mj-cs"/>
              </a:rPr>
              <a:t>  </a:t>
            </a:r>
            <a:r>
              <a:rPr kumimoji="0" lang="nl-NL" sz="6900" b="0" i="0" u="none" strike="noStrike" kern="1200" cap="none" spc="0" normalizeH="0" noProof="0" dirty="0" smtClean="0">
                <a:ln>
                  <a:noFill/>
                </a:ln>
                <a:solidFill>
                  <a:schemeClr val="bg1"/>
                </a:solidFill>
                <a:effectLst/>
                <a:uLnTx/>
                <a:uFillTx/>
                <a:latin typeface="+mj-lt"/>
                <a:ea typeface="+mj-ea"/>
                <a:cs typeface="+mj-cs"/>
              </a:rPr>
              <a:t>bij </a:t>
            </a:r>
          </a:p>
          <a:p>
            <a:pPr marL="0" marR="0" lvl="0" indent="0" defTabSz="914400" rtl="0" eaLnBrk="1" fontAlgn="auto" latinLnBrk="0" hangingPunct="1">
              <a:lnSpc>
                <a:spcPct val="100000"/>
              </a:lnSpc>
              <a:spcBef>
                <a:spcPct val="0"/>
              </a:spcBef>
              <a:spcAft>
                <a:spcPts val="0"/>
              </a:spcAft>
              <a:buClrTx/>
              <a:buSzTx/>
              <a:buFontTx/>
              <a:buNone/>
              <a:tabLst/>
              <a:defRPr/>
            </a:pPr>
            <a:r>
              <a:rPr kumimoji="0" lang="nl-NL" sz="6900" b="0" i="0" u="none" strike="noStrike" kern="1200" cap="none" spc="0" normalizeH="0" baseline="0" noProof="0" dirty="0" smtClean="0">
                <a:ln>
                  <a:noFill/>
                </a:ln>
                <a:solidFill>
                  <a:schemeClr val="bg1"/>
                </a:solidFill>
                <a:effectLst/>
                <a:uLnTx/>
                <a:uFillTx/>
                <a:latin typeface="+mj-lt"/>
                <a:ea typeface="+mj-ea"/>
                <a:cs typeface="+mj-cs"/>
              </a:rPr>
              <a:t>bosverjonging</a:t>
            </a:r>
          </a:p>
          <a:p>
            <a:pPr marL="0" marR="0" lvl="0" indent="0" defTabSz="914400" rtl="0" eaLnBrk="1" fontAlgn="auto" latinLnBrk="0" hangingPunct="1">
              <a:lnSpc>
                <a:spcPct val="100000"/>
              </a:lnSpc>
              <a:spcBef>
                <a:spcPct val="0"/>
              </a:spcBef>
              <a:spcAft>
                <a:spcPts val="0"/>
              </a:spcAft>
              <a:buClrTx/>
              <a:buSzTx/>
              <a:buFontTx/>
              <a:buNone/>
              <a:tabLst/>
              <a:defRPr/>
            </a:pPr>
            <a:r>
              <a:rPr lang="nl-NL" sz="3100" dirty="0" smtClean="0">
                <a:latin typeface="+mj-lt"/>
                <a:ea typeface="+mj-ea"/>
                <a:cs typeface="+mj-cs"/>
              </a:rPr>
              <a:t>Simon Klingen</a:t>
            </a:r>
            <a:endParaRPr lang="nl-NL" sz="3100" dirty="0">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3"/>
          <p:cNvSpPr>
            <a:spLocks noGrp="1"/>
          </p:cNvSpPr>
          <p:nvPr>
            <p:ph type="sldNum" sz="quarter" idx="12"/>
          </p:nvPr>
        </p:nvSpPr>
        <p:spPr/>
        <p:txBody>
          <a:bodyPr/>
          <a:lstStyle/>
          <a:p>
            <a:fld id="{A8DF8B52-28D6-4478-BCF6-06FB2D26761E}" type="slidenum">
              <a:rPr lang="de-DE">
                <a:solidFill>
                  <a:srgbClr val="FFFFFF"/>
                </a:solidFill>
              </a:rPr>
              <a:pPr/>
              <a:t>6</a:t>
            </a:fld>
            <a:endParaRPr lang="de-DE">
              <a:solidFill>
                <a:srgbClr val="FFFFFF"/>
              </a:solidFill>
            </a:endParaRPr>
          </a:p>
        </p:txBody>
      </p:sp>
      <p:pic>
        <p:nvPicPr>
          <p:cNvPr id="74756" name="Picture 4" descr="Buschhoven 014"/>
          <p:cNvPicPr>
            <a:picLocks noChangeAspect="1" noChangeArrowheads="1"/>
          </p:cNvPicPr>
          <p:nvPr/>
        </p:nvPicPr>
        <p:blipFill>
          <a:blip r:embed="rId3" cstate="print"/>
          <a:srcRect/>
          <a:stretch>
            <a:fillRect/>
          </a:stretch>
        </p:blipFill>
        <p:spPr bwMode="auto">
          <a:xfrm>
            <a:off x="0" y="0"/>
            <a:ext cx="4788024" cy="6858000"/>
          </a:xfrm>
          <a:prstGeom prst="rect">
            <a:avLst/>
          </a:prstGeom>
          <a:noFill/>
        </p:spPr>
      </p:pic>
      <p:pic>
        <p:nvPicPr>
          <p:cNvPr id="74757" name="Picture 5" descr="Bu-NVunter EicheAbt92-8"/>
          <p:cNvPicPr>
            <a:picLocks noChangeAspect="1" noChangeArrowheads="1"/>
          </p:cNvPicPr>
          <p:nvPr/>
        </p:nvPicPr>
        <p:blipFill>
          <a:blip r:embed="rId4" cstate="print"/>
          <a:srcRect/>
          <a:stretch>
            <a:fillRect/>
          </a:stretch>
        </p:blipFill>
        <p:spPr bwMode="auto">
          <a:xfrm>
            <a:off x="4283968" y="0"/>
            <a:ext cx="4860032" cy="6858000"/>
          </a:xfrm>
          <a:prstGeom prst="rect">
            <a:avLst/>
          </a:prstGeom>
          <a:noFill/>
        </p:spPr>
      </p:pic>
      <p:sp>
        <p:nvSpPr>
          <p:cNvPr id="7" name="Rechthoek 6"/>
          <p:cNvSpPr/>
          <p:nvPr/>
        </p:nvSpPr>
        <p:spPr>
          <a:xfrm>
            <a:off x="4211960" y="0"/>
            <a:ext cx="72008"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568952" cy="1143000"/>
          </a:xfrm>
        </p:spPr>
        <p:txBody>
          <a:bodyPr>
            <a:noAutofit/>
          </a:bodyPr>
          <a:lstStyle/>
          <a:p>
            <a:pPr algn="r"/>
            <a:r>
              <a:rPr lang="nl-NL" dirty="0" smtClean="0">
                <a:solidFill>
                  <a:schemeClr val="bg1"/>
                </a:solidFill>
              </a:rPr>
              <a:t>Het gaat </a:t>
            </a:r>
            <a:r>
              <a:rPr lang="nl-NL" dirty="0" smtClean="0">
                <a:solidFill>
                  <a:srgbClr val="FFFF00"/>
                </a:solidFill>
              </a:rPr>
              <a:t>goed</a:t>
            </a:r>
            <a:r>
              <a:rPr lang="nl-NL" dirty="0" smtClean="0">
                <a:solidFill>
                  <a:schemeClr val="bg1"/>
                </a:solidFill>
              </a:rPr>
              <a:t> met het </a:t>
            </a:r>
            <a:r>
              <a:rPr lang="nl-NL" dirty="0" err="1" smtClean="0">
                <a:solidFill>
                  <a:schemeClr val="bg1"/>
                </a:solidFill>
              </a:rPr>
              <a:t>nl</a:t>
            </a:r>
            <a:r>
              <a:rPr lang="nl-NL" dirty="0" smtClean="0">
                <a:solidFill>
                  <a:schemeClr val="bg1"/>
                </a:solidFill>
              </a:rPr>
              <a:t> bos</a:t>
            </a:r>
            <a:br>
              <a:rPr lang="nl-NL" dirty="0" smtClean="0">
                <a:solidFill>
                  <a:schemeClr val="bg1"/>
                </a:solidFill>
              </a:rPr>
            </a:br>
            <a:r>
              <a:rPr lang="nl-NL" sz="2800" dirty="0" smtClean="0">
                <a:solidFill>
                  <a:schemeClr val="bg1"/>
                </a:solidFill>
              </a:rPr>
              <a:t>(vergeleken met 1975)</a:t>
            </a:r>
            <a:endParaRPr lang="nl-NL" dirty="0">
              <a:solidFill>
                <a:schemeClr val="bg1"/>
              </a:solidFill>
            </a:endParaRPr>
          </a:p>
        </p:txBody>
      </p:sp>
      <p:sp>
        <p:nvSpPr>
          <p:cNvPr id="3" name="Tijdelijke aanduiding voor inhoud 2"/>
          <p:cNvSpPr>
            <a:spLocks noGrp="1"/>
          </p:cNvSpPr>
          <p:nvPr>
            <p:ph idx="1"/>
          </p:nvPr>
        </p:nvSpPr>
        <p:spPr>
          <a:xfrm>
            <a:off x="827584" y="4365104"/>
            <a:ext cx="7416824" cy="2304256"/>
          </a:xfrm>
        </p:spPr>
        <p:txBody>
          <a:bodyPr>
            <a:normAutofit fontScale="92500" lnSpcReduction="10000"/>
          </a:bodyPr>
          <a:lstStyle/>
          <a:p>
            <a:pPr>
              <a:lnSpc>
                <a:spcPct val="120000"/>
              </a:lnSpc>
            </a:pPr>
            <a:r>
              <a:rPr lang="nl-NL" sz="3000" dirty="0" smtClean="0"/>
              <a:t>meer menging en structuurvariatie</a:t>
            </a:r>
          </a:p>
          <a:p>
            <a:pPr>
              <a:lnSpc>
                <a:spcPct val="120000"/>
              </a:lnSpc>
            </a:pPr>
            <a:r>
              <a:rPr lang="nl-NL" sz="3000" dirty="0" smtClean="0"/>
              <a:t>aandeel inheems bos toegenomen</a:t>
            </a:r>
          </a:p>
          <a:p>
            <a:pPr>
              <a:lnSpc>
                <a:spcPct val="120000"/>
              </a:lnSpc>
            </a:pPr>
            <a:r>
              <a:rPr lang="nl-NL" sz="3000" dirty="0" smtClean="0"/>
              <a:t>meer oud bos en dood hout</a:t>
            </a:r>
          </a:p>
          <a:p>
            <a:pPr>
              <a:lnSpc>
                <a:spcPct val="120000"/>
              </a:lnSpc>
            </a:pPr>
            <a:r>
              <a:rPr lang="nl-NL" sz="3000" dirty="0" smtClean="0"/>
              <a:t>meer ruimte natuurlijke processen</a:t>
            </a:r>
          </a:p>
          <a:p>
            <a:endParaRPr lang="nl-NL" dirty="0" smtClean="0"/>
          </a:p>
          <a:p>
            <a:endParaRPr lang="nl-NL" dirty="0" smtClean="0"/>
          </a:p>
          <a:p>
            <a:endParaRPr lang="nl-NL" dirty="0" smtClean="0"/>
          </a:p>
          <a:p>
            <a:endParaRPr lang="nl-NL" dirty="0"/>
          </a:p>
        </p:txBody>
      </p:sp>
      <p:sp>
        <p:nvSpPr>
          <p:cNvPr id="4" name="Tekstvak 3"/>
          <p:cNvSpPr txBox="1"/>
          <p:nvPr/>
        </p:nvSpPr>
        <p:spPr>
          <a:xfrm>
            <a:off x="827584" y="3645024"/>
            <a:ext cx="4824536" cy="646331"/>
          </a:xfrm>
          <a:prstGeom prst="rect">
            <a:avLst/>
          </a:prstGeom>
          <a:noFill/>
        </p:spPr>
        <p:txBody>
          <a:bodyPr wrap="square" rtlCol="0">
            <a:spAutoFit/>
          </a:bodyPr>
          <a:lstStyle/>
          <a:p>
            <a:r>
              <a:rPr lang="nl-NL" sz="3600" dirty="0" smtClean="0">
                <a:solidFill>
                  <a:srgbClr val="FFFF00"/>
                </a:solidFill>
              </a:rPr>
              <a:t>aspect natuur</a:t>
            </a:r>
            <a:endParaRPr lang="nl-NL" dirty="0">
              <a:solidFill>
                <a:srgbClr val="FFFF00"/>
              </a:solidFill>
            </a:endParaRPr>
          </a:p>
        </p:txBody>
      </p:sp>
      <p:sp>
        <p:nvSpPr>
          <p:cNvPr id="5" name="Tijdelijke aanduiding voor inhoud 2"/>
          <p:cNvSpPr txBox="1">
            <a:spLocks/>
          </p:cNvSpPr>
          <p:nvPr/>
        </p:nvSpPr>
        <p:spPr>
          <a:xfrm>
            <a:off x="755576" y="1916832"/>
            <a:ext cx="6984776" cy="187220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natuurlijker bosbeeld, minder plantages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meeste mensen gewend aan dood hout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bos wordt goed bezocht</a:t>
            </a:r>
          </a:p>
        </p:txBody>
      </p:sp>
      <p:sp>
        <p:nvSpPr>
          <p:cNvPr id="6" name="Tekstvak 5"/>
          <p:cNvSpPr txBox="1"/>
          <p:nvPr/>
        </p:nvSpPr>
        <p:spPr>
          <a:xfrm>
            <a:off x="827584" y="1196752"/>
            <a:ext cx="4032448" cy="646331"/>
          </a:xfrm>
          <a:prstGeom prst="rect">
            <a:avLst/>
          </a:prstGeom>
          <a:noFill/>
        </p:spPr>
        <p:txBody>
          <a:bodyPr wrap="square" rtlCol="0">
            <a:spAutoFit/>
          </a:bodyPr>
          <a:lstStyle/>
          <a:p>
            <a:r>
              <a:rPr lang="nl-NL" sz="3600" dirty="0" smtClean="0">
                <a:solidFill>
                  <a:srgbClr val="FFFF00"/>
                </a:solidFill>
              </a:rPr>
              <a:t>aspect beleving</a:t>
            </a:r>
            <a:endParaRPr lang="nl-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568952" cy="1426170"/>
          </a:xfrm>
        </p:spPr>
        <p:txBody>
          <a:bodyPr>
            <a:normAutofit/>
          </a:bodyPr>
          <a:lstStyle/>
          <a:p>
            <a:pPr algn="r"/>
            <a:r>
              <a:rPr lang="nl-NL" dirty="0" smtClean="0">
                <a:solidFill>
                  <a:schemeClr val="bg1"/>
                </a:solidFill>
              </a:rPr>
              <a:t>Het gaat </a:t>
            </a:r>
            <a:r>
              <a:rPr lang="nl-NL" dirty="0" smtClean="0">
                <a:solidFill>
                  <a:srgbClr val="FFFF00"/>
                </a:solidFill>
              </a:rPr>
              <a:t>minder goed </a:t>
            </a:r>
            <a:r>
              <a:rPr lang="nl-NL" dirty="0" smtClean="0">
                <a:solidFill>
                  <a:schemeClr val="bg1"/>
                </a:solidFill>
              </a:rPr>
              <a:t>met het </a:t>
            </a:r>
            <a:r>
              <a:rPr lang="nl-NL" dirty="0" err="1" smtClean="0">
                <a:solidFill>
                  <a:schemeClr val="bg1"/>
                </a:solidFill>
              </a:rPr>
              <a:t>nl</a:t>
            </a:r>
            <a:r>
              <a:rPr lang="nl-NL" dirty="0" smtClean="0">
                <a:solidFill>
                  <a:schemeClr val="bg1"/>
                </a:solidFill>
              </a:rPr>
              <a:t> bos</a:t>
            </a:r>
            <a:endParaRPr lang="nl-NL" dirty="0">
              <a:solidFill>
                <a:schemeClr val="bg1"/>
              </a:solidFill>
            </a:endParaRPr>
          </a:p>
        </p:txBody>
      </p:sp>
      <p:sp>
        <p:nvSpPr>
          <p:cNvPr id="5" name="Tijdelijke aanduiding voor inhoud 2"/>
          <p:cNvSpPr txBox="1">
            <a:spLocks/>
          </p:cNvSpPr>
          <p:nvPr/>
        </p:nvSpPr>
        <p:spPr>
          <a:xfrm>
            <a:off x="827584" y="2420888"/>
            <a:ext cx="7560840" cy="151216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bijgroei afgenomen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aandeel kwaliteitshout afgenomen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potenties houtkwaliteit van jong bos is matig</a:t>
            </a:r>
          </a:p>
        </p:txBody>
      </p:sp>
      <p:sp>
        <p:nvSpPr>
          <p:cNvPr id="6" name="Tekstvak 5"/>
          <p:cNvSpPr txBox="1"/>
          <p:nvPr/>
        </p:nvSpPr>
        <p:spPr>
          <a:xfrm>
            <a:off x="827584" y="1700808"/>
            <a:ext cx="5688632" cy="646331"/>
          </a:xfrm>
          <a:prstGeom prst="rect">
            <a:avLst/>
          </a:prstGeom>
          <a:noFill/>
        </p:spPr>
        <p:txBody>
          <a:bodyPr wrap="square" rtlCol="0">
            <a:spAutoFit/>
          </a:bodyPr>
          <a:lstStyle/>
          <a:p>
            <a:r>
              <a:rPr lang="nl-NL" sz="3600" dirty="0" smtClean="0">
                <a:solidFill>
                  <a:srgbClr val="FFFF00"/>
                </a:solidFill>
              </a:rPr>
              <a:t>aspect houtproductie</a:t>
            </a:r>
            <a:endParaRPr lang="nl-NL" dirty="0">
              <a:solidFill>
                <a:srgbClr val="FFFF00"/>
              </a:solidFill>
            </a:endParaRPr>
          </a:p>
        </p:txBody>
      </p:sp>
      <p:sp>
        <p:nvSpPr>
          <p:cNvPr id="8" name="Tijdelijke aanduiding voor inhoud 2"/>
          <p:cNvSpPr txBox="1">
            <a:spLocks/>
          </p:cNvSpPr>
          <p:nvPr/>
        </p:nvSpPr>
        <p:spPr>
          <a:xfrm>
            <a:off x="827584" y="4797152"/>
            <a:ext cx="8136904" cy="180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minder aandacht (in niveau en tijd) voor </a:t>
            </a:r>
            <a:r>
              <a:rPr lang="nl-NL" sz="2800" i="1" dirty="0" smtClean="0"/>
              <a:t>bos</a:t>
            </a:r>
            <a:r>
              <a:rPr lang="nl-NL" sz="2800" dirty="0" smtClean="0"/>
              <a:t>beheer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vakkennis afgenomen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nl-NL" sz="2800" dirty="0" smtClean="0"/>
              <a:t>bos is complexer geworden</a:t>
            </a:r>
          </a:p>
        </p:txBody>
      </p:sp>
      <p:sp>
        <p:nvSpPr>
          <p:cNvPr id="9" name="Tekstvak 8"/>
          <p:cNvSpPr txBox="1"/>
          <p:nvPr/>
        </p:nvSpPr>
        <p:spPr>
          <a:xfrm>
            <a:off x="827584" y="4077072"/>
            <a:ext cx="5688632" cy="646331"/>
          </a:xfrm>
          <a:prstGeom prst="rect">
            <a:avLst/>
          </a:prstGeom>
          <a:noFill/>
        </p:spPr>
        <p:txBody>
          <a:bodyPr wrap="square" rtlCol="0">
            <a:spAutoFit/>
          </a:bodyPr>
          <a:lstStyle/>
          <a:p>
            <a:r>
              <a:rPr lang="nl-NL" sz="3600" dirty="0" smtClean="0">
                <a:solidFill>
                  <a:srgbClr val="FFFF00"/>
                </a:solidFill>
              </a:rPr>
              <a:t>aspect beheer</a:t>
            </a:r>
            <a:endParaRPr lang="nl-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568952" cy="1426170"/>
          </a:xfrm>
        </p:spPr>
        <p:txBody>
          <a:bodyPr>
            <a:normAutofit/>
          </a:bodyPr>
          <a:lstStyle/>
          <a:p>
            <a:pPr algn="l"/>
            <a:r>
              <a:rPr lang="nl-NL" dirty="0" smtClean="0">
                <a:solidFill>
                  <a:schemeClr val="bg1"/>
                </a:solidFill>
              </a:rPr>
              <a:t>ander bosbeheer</a:t>
            </a:r>
            <a:endParaRPr lang="nl-NL" dirty="0">
              <a:solidFill>
                <a:schemeClr val="bg1"/>
              </a:solidFill>
            </a:endParaRPr>
          </a:p>
        </p:txBody>
      </p:sp>
      <p:sp>
        <p:nvSpPr>
          <p:cNvPr id="6" name="Tekstvak 5"/>
          <p:cNvSpPr txBox="1"/>
          <p:nvPr/>
        </p:nvSpPr>
        <p:spPr>
          <a:xfrm>
            <a:off x="827584" y="1484784"/>
            <a:ext cx="5688632" cy="646331"/>
          </a:xfrm>
          <a:prstGeom prst="rect">
            <a:avLst/>
          </a:prstGeom>
          <a:noFill/>
        </p:spPr>
        <p:txBody>
          <a:bodyPr wrap="square" rtlCol="0">
            <a:spAutoFit/>
          </a:bodyPr>
          <a:lstStyle/>
          <a:p>
            <a:r>
              <a:rPr lang="nl-NL" sz="3600" dirty="0" smtClean="0">
                <a:solidFill>
                  <a:srgbClr val="FFFF00"/>
                </a:solidFill>
              </a:rPr>
              <a:t>makkelijker</a:t>
            </a:r>
            <a:endParaRPr lang="nl-NL" dirty="0">
              <a:solidFill>
                <a:srgbClr val="FFFF00"/>
              </a:solidFill>
            </a:endParaRPr>
          </a:p>
        </p:txBody>
      </p:sp>
      <p:sp>
        <p:nvSpPr>
          <p:cNvPr id="9" name="Tekstvak 8"/>
          <p:cNvSpPr txBox="1"/>
          <p:nvPr/>
        </p:nvSpPr>
        <p:spPr>
          <a:xfrm>
            <a:off x="827584" y="4005064"/>
            <a:ext cx="5688632" cy="646331"/>
          </a:xfrm>
          <a:prstGeom prst="rect">
            <a:avLst/>
          </a:prstGeom>
          <a:noFill/>
        </p:spPr>
        <p:txBody>
          <a:bodyPr wrap="square" rtlCol="0">
            <a:spAutoFit/>
          </a:bodyPr>
          <a:lstStyle/>
          <a:p>
            <a:r>
              <a:rPr lang="nl-NL" sz="3600" dirty="0" smtClean="0">
                <a:solidFill>
                  <a:srgbClr val="FFFF00"/>
                </a:solidFill>
              </a:rPr>
              <a:t>lastiger</a:t>
            </a:r>
            <a:endParaRPr lang="nl-NL" dirty="0">
              <a:solidFill>
                <a:srgbClr val="FFFF00"/>
              </a:solidFill>
            </a:endParaRPr>
          </a:p>
        </p:txBody>
      </p:sp>
      <p:sp>
        <p:nvSpPr>
          <p:cNvPr id="7" name="Tekstvak 6"/>
          <p:cNvSpPr txBox="1"/>
          <p:nvPr/>
        </p:nvSpPr>
        <p:spPr>
          <a:xfrm>
            <a:off x="827584" y="2132856"/>
            <a:ext cx="8316416" cy="1569660"/>
          </a:xfrm>
          <a:prstGeom prst="rect">
            <a:avLst/>
          </a:prstGeom>
          <a:noFill/>
        </p:spPr>
        <p:txBody>
          <a:bodyPr wrap="square" rtlCol="0">
            <a:spAutoFit/>
          </a:bodyPr>
          <a:lstStyle/>
          <a:p>
            <a:r>
              <a:rPr lang="nl-NL" sz="3200" dirty="0" smtClean="0"/>
              <a:t>Dode bomen, wat windworp, berk in beplantingen e.d., geeft al gauw ‘natuur’. Extensiever beheer: meer kijken, minder doen.</a:t>
            </a:r>
            <a:endParaRPr lang="nl-NL"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theme/theme1.xml><?xml version="1.0" encoding="utf-8"?>
<a:theme xmlns:a="http://schemas.openxmlformats.org/drawingml/2006/main" name="1_Glasschichten">
  <a:themeElements>
    <a:clrScheme name="Glasschichten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chichten">
      <a:majorFont>
        <a:latin typeface="Arial Black"/>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asschichten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chichten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chichten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chichten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chichten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chichten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chichten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chichten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2625</TotalTime>
  <Words>1082</Words>
  <Application>Microsoft Office PowerPoint</Application>
  <PresentationFormat>Diavoorstelling (4:3)</PresentationFormat>
  <Paragraphs>262</Paragraphs>
  <Slides>52</Slides>
  <Notes>3</Notes>
  <HiddenSlides>0</HiddenSlides>
  <MMClips>0</MMClips>
  <ScaleCrop>false</ScaleCrop>
  <HeadingPairs>
    <vt:vector size="6" baseType="variant">
      <vt:variant>
        <vt:lpstr>Thema</vt:lpstr>
      </vt:variant>
      <vt:variant>
        <vt:i4>2</vt:i4>
      </vt:variant>
      <vt:variant>
        <vt:lpstr>Ingesloten OLE-bronprogramma's</vt:lpstr>
      </vt:variant>
      <vt:variant>
        <vt:i4>1</vt:i4>
      </vt:variant>
      <vt:variant>
        <vt:lpstr>Diatitels</vt:lpstr>
      </vt:variant>
      <vt:variant>
        <vt:i4>52</vt:i4>
      </vt:variant>
    </vt:vector>
  </HeadingPairs>
  <TitlesOfParts>
    <vt:vector size="55" baseType="lpstr">
      <vt:lpstr>1_Glasschichten</vt:lpstr>
      <vt:lpstr>2_Office-thema</vt:lpstr>
      <vt:lpstr>Acrobat Document</vt:lpstr>
      <vt:lpstr>Dia 1</vt:lpstr>
      <vt:lpstr>Dia 2</vt:lpstr>
      <vt:lpstr>Bosverjonging</vt:lpstr>
      <vt:lpstr>Dia 4</vt:lpstr>
      <vt:lpstr>Dia 5</vt:lpstr>
      <vt:lpstr>Dia 6</vt:lpstr>
      <vt:lpstr>Het gaat goed met het nl bos (vergeleken met 1975)</vt:lpstr>
      <vt:lpstr>Het gaat minder goed met het nl bos</vt:lpstr>
      <vt:lpstr>ander bosbeheer</vt:lpstr>
      <vt:lpstr>Dia 10</vt:lpstr>
      <vt:lpstr>Dia 11</vt:lpstr>
      <vt:lpstr>ander bosbeheer</vt:lpstr>
      <vt:lpstr>Dia 13</vt:lpstr>
      <vt:lpstr>Dia 14</vt:lpstr>
      <vt:lpstr>Dia 15</vt:lpstr>
      <vt:lpstr>Dia 16</vt:lpstr>
      <vt:lpstr>Dia 17</vt:lpstr>
      <vt:lpstr>Dia 18</vt:lpstr>
      <vt:lpstr>Dia 19</vt:lpstr>
      <vt:lpstr>Dia 20</vt:lpstr>
      <vt:lpstr>Dia 21</vt:lpstr>
      <vt:lpstr>Afname (productiegerichte) bosverjonging door:</vt:lpstr>
      <vt:lpstr>Dia 23</vt:lpstr>
      <vt:lpstr>Dia 24</vt:lpstr>
      <vt:lpstr>Dia 25</vt:lpstr>
      <vt:lpstr>bosverjonging = keuzes maken</vt:lpstr>
      <vt:lpstr>Dia 27</vt:lpstr>
      <vt:lpstr>Dia 28</vt:lpstr>
      <vt:lpstr>Dia 29</vt:lpstr>
      <vt:lpstr>veel keuzes bij bosverjongen</vt:lpstr>
      <vt:lpstr> wie maakt de keuzes?</vt:lpstr>
      <vt:lpstr>Motieven voor bosverjonging</vt:lpstr>
      <vt:lpstr>Dia 33</vt:lpstr>
      <vt:lpstr>Dia 34</vt:lpstr>
      <vt:lpstr>Dia 35</vt:lpstr>
      <vt:lpstr>Dia 36</vt:lpstr>
      <vt:lpstr>Welk bos verjongen?</vt:lpstr>
      <vt:lpstr>Leeftijd is achterhaald criterium</vt:lpstr>
      <vt:lpstr>De waarde van te oogsten hout</vt:lpstr>
      <vt:lpstr>Bosverjonging op grond van  functioneren:</vt:lpstr>
      <vt:lpstr>Dia 41</vt:lpstr>
      <vt:lpstr>beheerkaart met 3 kleurvlakken: hard nodig / nodig / mogelijk aan verjonging toe</vt:lpstr>
      <vt:lpstr>Dia 43</vt:lpstr>
      <vt:lpstr>planning van bosverjonging  wat conclusies</vt:lpstr>
      <vt:lpstr>Bosverjonging = bestaand bos inruilen voor nieuw bos </vt:lpstr>
      <vt:lpstr>Dia 46</vt:lpstr>
      <vt:lpstr>Dia 47</vt:lpstr>
      <vt:lpstr>Vormen van bosverjonging</vt:lpstr>
      <vt:lpstr>stellingen 1 </vt:lpstr>
      <vt:lpstr>stellingen 2 </vt:lpstr>
      <vt:lpstr>stellingen 3</vt:lpstr>
      <vt:lpstr>Dia 52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Simon</dc:creator>
  <cp:lastModifiedBy>Simon Klingen</cp:lastModifiedBy>
  <cp:revision>200</cp:revision>
  <dcterms:created xsi:type="dcterms:W3CDTF">2012-01-04T14:22:56Z</dcterms:created>
  <dcterms:modified xsi:type="dcterms:W3CDTF">2014-01-19T11:08:42Z</dcterms:modified>
</cp:coreProperties>
</file>